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2" r:id="rId3"/>
    <p:sldId id="258" r:id="rId4"/>
    <p:sldId id="259" r:id="rId5"/>
    <p:sldId id="266" r:id="rId6"/>
    <p:sldId id="261" r:id="rId7"/>
    <p:sldId id="274" r:id="rId8"/>
    <p:sldId id="263" r:id="rId9"/>
    <p:sldId id="264" r:id="rId10"/>
    <p:sldId id="262" r:id="rId11"/>
    <p:sldId id="268" r:id="rId12"/>
    <p:sldId id="271" r:id="rId13"/>
    <p:sldId id="275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90474-276B-4DCD-897B-CA28149A98EC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50A50-6690-440D-BA57-E9FC752F59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493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50809-DC6C-41C4-8C27-7DF4DE3CB41F}" type="datetimeFigureOut">
              <a:rPr lang="es-ES" smtClean="0"/>
              <a:t>06/06/2013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431A3-372C-40F3-87AE-20F1B110DA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46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457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111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810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4369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9713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62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1000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1574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8F6FD-66C6-43E4-817E-B33E4F921DAF}" type="slidenum">
              <a:rPr lang="es-ES" smtClean="0">
                <a:solidFill>
                  <a:prstClr val="black"/>
                </a:solidFill>
              </a:rPr>
              <a:pPr/>
              <a:t>4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70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835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097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8F6FD-66C6-43E4-817E-B33E4F921DAF}" type="slidenum">
              <a:rPr lang="es-ES" smtClean="0">
                <a:solidFill>
                  <a:prstClr val="black"/>
                </a:solidFill>
              </a:rPr>
              <a:pPr/>
              <a:t>7</a:t>
            </a:fld>
            <a:endParaRPr lang="es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93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581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431A3-372C-40F3-87AE-20F1B110DA67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575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jpeg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ivan\disenno\FECYT\presentaciones\power point\ppt nuevo logo\portada-hom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220200" cy="694372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8" y="980728"/>
            <a:ext cx="5148064" cy="1077218"/>
          </a:xfrm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5148064" cy="792088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/>
                </a:solidFill>
                <a:latin typeface="Cambria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grpSp>
        <p:nvGrpSpPr>
          <p:cNvPr id="4" name="6 Grupo"/>
          <p:cNvGrpSpPr/>
          <p:nvPr userDrawn="1"/>
        </p:nvGrpSpPr>
        <p:grpSpPr>
          <a:xfrm>
            <a:off x="4788024" y="6165304"/>
            <a:ext cx="4090094" cy="576064"/>
            <a:chOff x="4788024" y="6237312"/>
            <a:chExt cx="4090094" cy="576064"/>
          </a:xfrm>
        </p:grpSpPr>
        <p:pic>
          <p:nvPicPr>
            <p:cNvPr id="10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84394" y="6237312"/>
              <a:ext cx="2193724" cy="549615"/>
            </a:xfrm>
            <a:prstGeom prst="rect">
              <a:avLst/>
            </a:prstGeom>
            <a:noFill/>
          </p:spPr>
        </p:pic>
        <p:pic>
          <p:nvPicPr>
            <p:cNvPr id="11" name="Picture 3" descr="C:\Documents and Settings\icarrero\Mis documentos\nuevologo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6262836"/>
              <a:ext cx="1764552" cy="5505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89713" y="44450"/>
            <a:ext cx="2159000" cy="6192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7950" y="44450"/>
            <a:ext cx="6329363" cy="6192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44450"/>
            <a:ext cx="8640763" cy="3968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09538" y="836613"/>
            <a:ext cx="4217987" cy="5400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79925" y="836613"/>
            <a:ext cx="4217988" cy="54006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BF6DF4-30CF-4836-B0FC-77C2AC4954F2}" type="slidenum">
              <a:rPr lang="es-ES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mtClean="0">
                <a:solidFill>
                  <a:srgbClr val="0033CC">
                    <a:lumMod val="60000"/>
                    <a:lumOff val="40000"/>
                  </a:srgbClr>
                </a:solidFill>
                <a:latin typeface="Arial" charset="0"/>
              </a:rPr>
              <a:t>Pie de página</a:t>
            </a:r>
            <a:endParaRPr lang="es-ES" dirty="0">
              <a:solidFill>
                <a:srgbClr val="0033CC">
                  <a:lumMod val="60000"/>
                  <a:lumOff val="4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055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BF6DF4-30CF-4836-B0FC-77C2AC4954F2}" type="slidenum">
              <a:rPr lang="es-ES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mtClean="0">
                <a:solidFill>
                  <a:srgbClr val="0033CC">
                    <a:lumMod val="60000"/>
                    <a:lumOff val="40000"/>
                  </a:srgbClr>
                </a:solidFill>
                <a:latin typeface="Arial" charset="0"/>
              </a:rPr>
              <a:t>Pie de página</a:t>
            </a:r>
            <a:endParaRPr lang="es-ES" dirty="0">
              <a:solidFill>
                <a:srgbClr val="0033CC">
                  <a:lumMod val="60000"/>
                  <a:lumOff val="4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055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79512" y="630932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fld id="{1DBF6DF4-30CF-4836-B0FC-77C2AC4954F2}" type="slidenum">
              <a:rPr lang="es-ES" smtClean="0">
                <a:solidFill>
                  <a:srgbClr val="000000"/>
                </a:solidFill>
              </a:rPr>
              <a:pPr/>
              <a:t>‹Nº›</a:t>
            </a:fld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23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99592" y="630932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</a:lstStyle>
          <a:p>
            <a:endParaRPr lang="es-ES" dirty="0">
              <a:solidFill>
                <a:srgbClr val="0033CC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511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apart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321004"/>
            <a:ext cx="1680631" cy="4355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7" name="Picture 2" descr="C:\ivan\disenno\FECYT\presentaciones\power point\ppt nuevo logo\portada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20201" cy="6943725"/>
          </a:xfrm>
          <a:prstGeom prst="rect">
            <a:avLst/>
          </a:prstGeom>
          <a:noFill/>
        </p:spPr>
      </p:pic>
      <p:pic>
        <p:nvPicPr>
          <p:cNvPr id="6" name="Picture 9" descr="Unbenannt-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340768"/>
            <a:ext cx="8858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 Título"/>
          <p:cNvSpPr>
            <a:spLocks noGrp="1"/>
          </p:cNvSpPr>
          <p:nvPr userDrawn="1">
            <p:ph type="ctrTitle"/>
          </p:nvPr>
        </p:nvSpPr>
        <p:spPr>
          <a:xfrm>
            <a:off x="179512" y="980728"/>
            <a:ext cx="4968552" cy="156966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15" name="2 Marcador de contenido"/>
          <p:cNvSpPr>
            <a:spLocks noGrp="1"/>
          </p:cNvSpPr>
          <p:nvPr userDrawn="1">
            <p:ph idx="1"/>
          </p:nvPr>
        </p:nvSpPr>
        <p:spPr>
          <a:xfrm>
            <a:off x="109539" y="2636912"/>
            <a:ext cx="5110534" cy="3600376"/>
          </a:xfrm>
        </p:spPr>
        <p:txBody>
          <a:bodyPr/>
          <a:lstStyle>
            <a:lvl1pPr marL="342900" indent="-342900">
              <a:buFontTx/>
              <a:buBlip>
                <a:blip r:embed="rId5"/>
              </a:buBlip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grpSp>
        <p:nvGrpSpPr>
          <p:cNvPr id="2" name="7 Grupo"/>
          <p:cNvGrpSpPr/>
          <p:nvPr userDrawn="1"/>
        </p:nvGrpSpPr>
        <p:grpSpPr>
          <a:xfrm>
            <a:off x="4788024" y="6165304"/>
            <a:ext cx="4090094" cy="576064"/>
            <a:chOff x="4788024" y="6237312"/>
            <a:chExt cx="4090094" cy="576064"/>
          </a:xfrm>
        </p:grpSpPr>
        <p:pic>
          <p:nvPicPr>
            <p:cNvPr id="11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684394" y="6237312"/>
              <a:ext cx="2193724" cy="549615"/>
            </a:xfrm>
            <a:prstGeom prst="rect">
              <a:avLst/>
            </a:prstGeom>
            <a:noFill/>
          </p:spPr>
        </p:pic>
        <p:pic>
          <p:nvPicPr>
            <p:cNvPr id="12" name="Picture 3" descr="C:\Documents and Settings\icarrero\Mis documentos\nuevologo.jpg"/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88024" y="6262836"/>
              <a:ext cx="1764552" cy="55054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44450"/>
            <a:ext cx="8640763" cy="461665"/>
          </a:xfrm>
        </p:spPr>
        <p:txBody>
          <a:bodyPr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8032" y="1412776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9538" y="836613"/>
            <a:ext cx="4217987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79925" y="836613"/>
            <a:ext cx="4217988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0" y="6769100"/>
            <a:ext cx="9109075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84138">
              <a:tabLst>
                <a:tab pos="4483100" algn="ctr"/>
                <a:tab pos="8877300" algn="r"/>
              </a:tabLst>
              <a:defRPr sz="800" b="1"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solidFill>
                  <a:srgbClr val="000000"/>
                </a:solidFill>
              </a:rPr>
              <a:t>Currículum Vítae Normalizado de I+D+i (CVN)	septiembre2010 	 </a:t>
            </a:r>
            <a:fld id="{2A9AC79D-A2DD-4EA9-86AF-68295DA72654}" type="slidenum">
              <a:rPr lang="es-E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 descr="pagina-blanca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Picture 3" descr="C:\ivan\disenno\FECYT\presentaciones\power point\ppt nuevo logo\marca.pn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8096250" y="0"/>
            <a:ext cx="1047750" cy="14478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44450"/>
            <a:ext cx="864076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dirty="0" smtClean="0"/>
              <a:t>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8" y="836613"/>
            <a:ext cx="85883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dirty="0" smtClean="0"/>
              <a:t>Texto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14" name="3 Elipse"/>
          <p:cNvSpPr>
            <a:spLocks noChangeArrowheads="1"/>
          </p:cNvSpPr>
          <p:nvPr/>
        </p:nvSpPr>
        <p:spPr bwMode="auto">
          <a:xfrm>
            <a:off x="395213" y="6381750"/>
            <a:ext cx="360363" cy="360363"/>
          </a:xfrm>
          <a:prstGeom prst="ellipse">
            <a:avLst/>
          </a:prstGeom>
          <a:solidFill>
            <a:srgbClr val="30CDD7"/>
          </a:solidFill>
          <a:ln w="15875" cap="rnd" algn="ctr">
            <a:noFill/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s-ES" sz="24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" name="Rectangle 19"/>
          <p:cNvSpPr txBox="1">
            <a:spLocks noChangeArrowheads="1"/>
          </p:cNvSpPr>
          <p:nvPr/>
        </p:nvSpPr>
        <p:spPr bwMode="auto">
          <a:xfrm>
            <a:off x="394965" y="6477461"/>
            <a:ext cx="360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marL="84138">
              <a:tabLst>
                <a:tab pos="4483100" algn="ctr"/>
                <a:tab pos="8877300" algn="r"/>
              </a:tabLst>
              <a:defRPr sz="800" b="1">
                <a:latin typeface="Verdana" pitchFamily="34" charset="0"/>
              </a:defRPr>
            </a:lvl1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defRPr/>
            </a:pPr>
            <a:fld id="{2A9AC79D-A2DD-4EA9-86AF-68295DA72654}" type="slidenum">
              <a:rPr lang="es-ES" sz="1200" smtClean="0">
                <a:solidFill>
                  <a:srgbClr val="000000"/>
                </a:solidFill>
                <a:latin typeface="Constantia" pitchFamily="18" charset="0"/>
                <a:cs typeface="Calibri" pitchFamily="34" charset="0"/>
              </a:rPr>
              <a:pPr marL="0"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r>
              <a:rPr lang="es-ES" sz="1200" dirty="0" smtClean="0">
                <a:solidFill>
                  <a:srgbClr val="000000"/>
                </a:solidFill>
                <a:latin typeface="Constantia" pitchFamily="18" charset="0"/>
                <a:cs typeface="Calibri" pitchFamily="34" charset="0"/>
              </a:rPr>
              <a:t> </a:t>
            </a:r>
            <a:endParaRPr lang="es-ES" sz="1200" dirty="0">
              <a:solidFill>
                <a:srgbClr val="000000"/>
              </a:solidFill>
              <a:latin typeface="Constantia" pitchFamily="18" charset="0"/>
              <a:cs typeface="Calibri" pitchFamily="34" charset="0"/>
            </a:endParaRPr>
          </a:p>
        </p:txBody>
      </p:sp>
      <p:grpSp>
        <p:nvGrpSpPr>
          <p:cNvPr id="2" name="18 Grupo"/>
          <p:cNvGrpSpPr/>
          <p:nvPr/>
        </p:nvGrpSpPr>
        <p:grpSpPr>
          <a:xfrm>
            <a:off x="4788024" y="6165304"/>
            <a:ext cx="4090094" cy="576064"/>
            <a:chOff x="4788024" y="6237312"/>
            <a:chExt cx="4090094" cy="576064"/>
          </a:xfrm>
        </p:grpSpPr>
        <p:pic>
          <p:nvPicPr>
            <p:cNvPr id="20" name="Picture 3" descr="C:\Documents and Settings\icarrero\Mis documentos\logotrans.png"/>
            <p:cNvPicPr>
              <a:picLocks noChangeAspect="1" noChangeArrowheads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684394" y="6237312"/>
              <a:ext cx="2193724" cy="549615"/>
            </a:xfrm>
            <a:prstGeom prst="rect">
              <a:avLst/>
            </a:prstGeom>
            <a:noFill/>
          </p:spPr>
        </p:pic>
        <p:pic>
          <p:nvPicPr>
            <p:cNvPr id="21" name="Picture 3" descr="C:\Documents and Settings\icarrero\Mis documentos\nuevologo.jpg"/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4788024" y="6262836"/>
              <a:ext cx="1764552" cy="550540"/>
            </a:xfrm>
            <a:prstGeom prst="rect">
              <a:avLst/>
            </a:prstGeom>
            <a:noFill/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50000"/>
        </a:spcBef>
        <a:spcAft>
          <a:spcPct val="0"/>
        </a:spcAft>
        <a:defRPr sz="2400" b="0">
          <a:solidFill>
            <a:srgbClr val="30CDD7"/>
          </a:solidFill>
          <a:latin typeface="Cambria" pitchFamily="18" charset="0"/>
          <a:ea typeface="+mj-ea"/>
          <a:cs typeface="+mj-cs"/>
        </a:defRPr>
      </a:lvl1pPr>
      <a:lvl2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2pPr>
      <a:lvl3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3pPr>
      <a:lvl4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4pPr>
      <a:lvl5pPr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5pPr>
      <a:lvl6pPr marL="4572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6pPr>
      <a:lvl7pPr marL="9144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7pPr>
      <a:lvl8pPr marL="13716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8pPr>
      <a:lvl9pPr marL="1828800" algn="l" rtl="0" eaLnBrk="1" fontAlgn="base" hangingPunct="1">
        <a:spcBef>
          <a:spcPct val="50000"/>
        </a:spcBef>
        <a:spcAft>
          <a:spcPct val="0"/>
        </a:spcAft>
        <a:defRPr sz="2000">
          <a:solidFill>
            <a:srgbClr val="6699FF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0">
          <a:solidFill>
            <a:schemeClr val="tx1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 b="0">
          <a:solidFill>
            <a:srgbClr val="30CDD7"/>
          </a:solidFill>
          <a:latin typeface="Constantia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 b="0">
          <a:solidFill>
            <a:schemeClr val="tx1"/>
          </a:solidFill>
          <a:latin typeface="Constantia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0CDD7"/>
          </a:solidFill>
          <a:latin typeface="Constantia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ristina.gonzalez@fecyt.e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evaluacionarce@fecyt.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ecyt.fecyt.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8" y="1343670"/>
            <a:ext cx="6948264" cy="4278094"/>
          </a:xfrm>
        </p:spPr>
        <p:txBody>
          <a:bodyPr/>
          <a:lstStyle/>
          <a:p>
            <a:pPr algn="ctr"/>
            <a:r>
              <a:rPr lang="es-ES" b="1" dirty="0" smtClean="0"/>
              <a:t>Proyecto ARCE: servicios a las revistas científicas españolas.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2400" b="1" dirty="0" smtClean="0">
                <a:solidFill>
                  <a:schemeClr val="bg1"/>
                </a:solidFill>
              </a:rPr>
              <a:t> Taller sobre libro electrónico UNE / CSIC</a:t>
            </a:r>
            <a:br>
              <a:rPr lang="es-ES" sz="2400" b="1" dirty="0" smtClean="0">
                <a:solidFill>
                  <a:schemeClr val="bg1"/>
                </a:solidFill>
              </a:rPr>
            </a:br>
            <a:r>
              <a:rPr lang="es-ES" sz="2400" b="1" dirty="0" smtClean="0">
                <a:solidFill>
                  <a:schemeClr val="bg1"/>
                </a:solidFill>
              </a:rPr>
              <a:t>6 de junio de 2013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187325"/>
            <a:ext cx="8640763" cy="46166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Situación actual de RECYT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0928" y="4149080"/>
            <a:ext cx="891222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El actual sistema hace que un número limitado de revistas disfruten de los beneficios de RECYT y del sistema de gestión electrónica. Además la ayuda a la profesionalización de las revistas sólo llega a las mejores y no a todas las que puedan mejorar.</a:t>
            </a:r>
            <a:endParaRPr lang="es-ES" sz="1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738440" y="980728"/>
            <a:ext cx="6912768" cy="2646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rgbClr val="30CDD7"/>
                </a:solidFill>
                <a:latin typeface="Constantia" pitchFamily="18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rgbClr val="30CDD7"/>
                </a:solidFill>
                <a:latin typeface="Constantia" pitchFamily="18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Wingdings" pitchFamily="2" charset="2"/>
              <a:buChar char="q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En la actualidad, el portal de RECYT cuenta con:</a:t>
            </a:r>
          </a:p>
          <a:p>
            <a:pPr marL="457200" lvl="1" indent="0">
              <a:buNone/>
            </a:pPr>
            <a:endParaRPr lang="es-ES" sz="16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0">
              <a:spcBef>
                <a:spcPts val="0"/>
              </a:spcBef>
              <a:buFontTx/>
              <a:buNone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	- 110 revistas alojadas que podrían utilizar la plataforma OJS.</a:t>
            </a:r>
          </a:p>
          <a:p>
            <a:pPr marL="457200" lvl="1" indent="0">
              <a:spcBef>
                <a:spcPts val="0"/>
              </a:spcBef>
              <a:buFontTx/>
              <a:buNone/>
            </a:pPr>
            <a:endParaRPr lang="es-ES" sz="16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990600" lvl="1" indent="-447675">
              <a:spcBef>
                <a:spcPts val="0"/>
              </a:spcBef>
              <a:buFontTx/>
              <a:buNone/>
              <a:tabLst>
                <a:tab pos="895350" algn="l"/>
              </a:tabLst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	- Pero sólo 47 revistas visibles que utilizan los servicios ofrecidos en mayor o menor medida:</a:t>
            </a:r>
          </a:p>
          <a:p>
            <a:pPr lvl="3">
              <a:spcBef>
                <a:spcPts val="0"/>
              </a:spcBef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Publicación de sus números en RECYT.</a:t>
            </a:r>
          </a:p>
          <a:p>
            <a:pPr lvl="3">
              <a:spcBef>
                <a:spcPts val="0"/>
              </a:spcBef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Uso del flujo de trabajo de edición con los diferentes roles y publicación de sus números en RECYT.</a:t>
            </a:r>
          </a:p>
          <a:p>
            <a:pPr lvl="3">
              <a:spcBef>
                <a:spcPts val="0"/>
              </a:spcBef>
              <a:buFont typeface="Wingdings" pitchFamily="2" charset="2"/>
              <a:buChar char="ü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Uso del flujo de trabajo de 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edición con los diferentes roles y publicación de sus números en su página web.</a:t>
            </a:r>
          </a:p>
          <a:p>
            <a:pPr marL="457200" lvl="1" indent="0">
              <a:buFontTx/>
              <a:buNone/>
            </a:pPr>
            <a:endParaRPr lang="es-ES" sz="16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FontTx/>
              <a:buNone/>
            </a:pPr>
            <a:r>
              <a:rPr lang="es-ES" sz="16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457200" lvl="1" indent="0">
              <a:buFontTx/>
              <a:buNone/>
            </a:pPr>
            <a:endParaRPr lang="es-E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818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260648"/>
            <a:ext cx="8640763" cy="461963"/>
          </a:xfrm>
        </p:spPr>
        <p:txBody>
          <a:bodyPr/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Otras </a:t>
            </a:r>
            <a:r>
              <a:rPr lang="es-ES" b="1" kern="1200" dirty="0" smtClean="0">
                <a:solidFill>
                  <a:schemeClr val="accent2"/>
                </a:solidFill>
              </a:rPr>
              <a:t>necesidades: oportunidades de mejora</a:t>
            </a:r>
            <a:endParaRPr lang="es-ES" b="1" kern="1200" dirty="0">
              <a:solidFill>
                <a:schemeClr val="accent2"/>
              </a:solidFill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07504" y="863134"/>
            <a:ext cx="849694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Tras llevar a cabo una serie de reuniones con algunas de las principales universidades, se detectaron otras necesidades y oportunidades que podían ser satisfechas en el marco del proyecto ARCE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endParaRPr lang="es-ES" sz="1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1. FECYT 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podría proporcionar apoyo institucional y convertirse en un nodo de OJS, para englobar determinados servicios comunes relacionados con la edición de revistas científicas. </a:t>
            </a:r>
            <a:endParaRPr lang="es-ES" sz="16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endParaRPr lang="es-ES" sz="1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2. Hay 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una gran demanda de formación, papel que podría desempeñar FECYT. Además de en OJS, se demanda formación más específica para explicar los criterios de calidad y los sistemas de evaluación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 algn="just"/>
            <a:endParaRPr lang="es-ES" sz="1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3. Necesidad 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colaborar más estrechamente con la UNE (Unión de Editoriales Universitarias Españolas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).</a:t>
            </a:r>
          </a:p>
          <a:p>
            <a:pPr marL="800100" lvl="1" indent="-342900" algn="just">
              <a:buFont typeface="+mj-lt"/>
              <a:buAutoNum type="arabicPeriod"/>
            </a:pPr>
            <a:endParaRPr lang="es-ES" sz="1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4. Habría 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que establecer una interlocución más activa entre FECYT y los servicios de publicaciones. Hasta el momento se 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llevaba 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 cabo con los editores de las revistas de forma individual.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763" cy="461665"/>
          </a:xfrm>
        </p:spPr>
        <p:txBody>
          <a:bodyPr/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Servicios de mejora de la calidad de revistas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itchFamily="2" charset="2"/>
              <a:buChar char="q"/>
            </a:pPr>
            <a:r>
              <a:rPr lang="es-ES" sz="1600" kern="1200" dirty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La mayoría de los servicios de publicación de las principales universidades disponen ya e sistemas de OJS para edición </a:t>
            </a:r>
            <a:r>
              <a:rPr lang="es-ES" sz="16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electrónica</a:t>
            </a:r>
          </a:p>
          <a:p>
            <a:pPr marL="457200" lvl="1" indent="0">
              <a:buNone/>
            </a:pPr>
            <a:endParaRPr lang="es-ES" sz="1600" kern="1200" dirty="0">
              <a:solidFill>
                <a:schemeClr val="accent2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s-ES" sz="1600" kern="1200" dirty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FECYT desea incrementar el espectro de revistas que puedan utilizar </a:t>
            </a:r>
            <a:r>
              <a:rPr lang="es-ES" sz="16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los servicios de apoyo a la mejora de la calidad de las revistas españolas:</a:t>
            </a:r>
          </a:p>
          <a:p>
            <a:pPr marL="457200" lvl="1" indent="0">
              <a:buNone/>
            </a:pPr>
            <a:endParaRPr lang="es-ES" sz="1600" kern="1200" dirty="0">
              <a:solidFill>
                <a:schemeClr val="accent2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s-ES" sz="1600" kern="1200" dirty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lang="es-ES" sz="16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disponemos ya de un grupo </a:t>
            </a:r>
            <a:r>
              <a:rPr lang="es-ES" sz="1600" kern="1200" dirty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de revistas </a:t>
            </a:r>
            <a:r>
              <a:rPr lang="es-ES" sz="16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excelentes, pero podemos contar no solo con las revistas aprobadas en las convocatorias</a:t>
            </a:r>
          </a:p>
          <a:p>
            <a:pPr marL="457200" lvl="1" indent="0">
              <a:buNone/>
            </a:pPr>
            <a:endParaRPr lang="es-ES" sz="1600" kern="1200" dirty="0">
              <a:solidFill>
                <a:schemeClr val="accent2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s-ES" sz="16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Dar cabida a otro conjunto de revistas a las que se pueda ofrecer una serie de servicios que pensamos que podrían pasar por</a:t>
            </a:r>
          </a:p>
          <a:p>
            <a:pPr marL="457200" lvl="1" indent="0">
              <a:buNone/>
            </a:pPr>
            <a:endParaRPr lang="es-ES" sz="1400" kern="1200" dirty="0" smtClean="0">
              <a:solidFill>
                <a:schemeClr val="accent2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lvl="2"/>
            <a:r>
              <a:rPr lang="es-ES" sz="14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Asistencia para la mejora de la calidad : en función del nivel que se hayan quedado en la convocatoria</a:t>
            </a:r>
          </a:p>
          <a:p>
            <a:pPr lvl="2"/>
            <a:r>
              <a:rPr lang="es-ES" sz="14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Seguimiento y análisis cumplimiento de indicadores, para la mejora del umbral de las revistas</a:t>
            </a:r>
          </a:p>
          <a:p>
            <a:pPr lvl="2"/>
            <a:r>
              <a:rPr lang="es-ES" sz="14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Servicios de ayuda para los servicios de publicaciones</a:t>
            </a:r>
            <a:endParaRPr lang="es-ES" sz="1400" kern="1200" dirty="0">
              <a:solidFill>
                <a:schemeClr val="accent2"/>
              </a:solidFill>
              <a:latin typeface="Calibri" pitchFamily="34" charset="0"/>
              <a:ea typeface="+mn-ea"/>
              <a:cs typeface="Calibri" pitchFamily="34" charset="0"/>
            </a:endParaRPr>
          </a:p>
          <a:p>
            <a:pPr lvl="2"/>
            <a:r>
              <a:rPr lang="es-ES" sz="1400" kern="1200" dirty="0" smtClean="0">
                <a:solidFill>
                  <a:schemeClr val="accent2"/>
                </a:solidFill>
                <a:latin typeface="Calibri" pitchFamily="34" charset="0"/>
                <a:ea typeface="+mn-ea"/>
                <a:cs typeface="Calibri" pitchFamily="34" charset="0"/>
              </a:rPr>
              <a:t>otros…..</a:t>
            </a:r>
          </a:p>
          <a:p>
            <a:pPr marL="914400" lvl="2" indent="0">
              <a:buNone/>
            </a:pPr>
            <a:endParaRPr lang="es-ES" sz="14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59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46800" y="1232466"/>
            <a:ext cx="8047212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es-ES" sz="1400" b="1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Ampliar el volumen de revistas de calidad</a:t>
            </a:r>
            <a:r>
              <a:rPr lang="es-ES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. Nos gustaría contar con un mayor numero de revistas en el repositorio RECYT 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s-ES" sz="1400" dirty="0">
              <a:solidFill>
                <a:srgbClr val="2D2D8A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ES" sz="1400" b="1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formación a los editores de las revistas</a:t>
            </a:r>
            <a:r>
              <a:rPr lang="es-ES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. Se considera fundamental avanzar en la difusión y enseñanza del sistema OJS, en el que FECYT ha adquirido notable experiencia en estos años para poder impartirlo.</a:t>
            </a:r>
          </a:p>
          <a:p>
            <a:pPr lvl="0" algn="just">
              <a:spcAft>
                <a:spcPts val="600"/>
              </a:spcAft>
            </a:pPr>
            <a:endParaRPr lang="es-ES" sz="1400" dirty="0">
              <a:solidFill>
                <a:srgbClr val="2D2D8A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Continuar con </a:t>
            </a:r>
            <a:r>
              <a:rPr lang="es-ES" sz="1400" b="1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procesos de evaluación de revistas </a:t>
            </a:r>
            <a:r>
              <a:rPr lang="es-ES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como el elemento fundamental para ofrecer cualquier servicio posterior. Las revistas que quedan fuera se vuelven a presentar y a todas se les puede ofrecer una cartera de servicios importantes</a:t>
            </a:r>
            <a:r>
              <a:rPr lang="es-ES" sz="1400" dirty="0" smtClean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>
              <a:spcAft>
                <a:spcPts val="600"/>
              </a:spcAft>
            </a:pPr>
            <a:endParaRPr lang="es-ES" sz="1400" dirty="0">
              <a:solidFill>
                <a:srgbClr val="2D2D8A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_tradnl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Continuar fomentando el </a:t>
            </a:r>
            <a:r>
              <a:rPr lang="es-ES_tradnl" sz="1400" b="1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reconocimiento de las agencias de evaluación</a:t>
            </a:r>
            <a:r>
              <a:rPr lang="es-ES_tradnl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, así como la presencia en bases de datos </a:t>
            </a:r>
            <a:r>
              <a:rPr lang="es-ES_tradnl" sz="1400" dirty="0" smtClean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internacionales</a:t>
            </a:r>
          </a:p>
          <a:p>
            <a:pPr marL="285750" lvl="0" indent="-285750" algn="just">
              <a:spcAft>
                <a:spcPts val="600"/>
              </a:spcAft>
              <a:buFont typeface="Wingdings" pitchFamily="2" charset="2"/>
              <a:buChar char="q"/>
            </a:pPr>
            <a:endParaRPr lang="es-ES_tradnl" sz="1400" dirty="0">
              <a:solidFill>
                <a:srgbClr val="2D2D8A"/>
              </a:solidFill>
              <a:latin typeface="Calibri" pitchFamily="34" charset="0"/>
              <a:cs typeface="Calibri" pitchFamily="34" charset="0"/>
            </a:endParaRPr>
          </a:p>
          <a:p>
            <a:pPr marL="285750" lvl="0" indent="-28575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s-ES_tradnl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Otras iniciativas similares </a:t>
            </a:r>
            <a:r>
              <a:rPr lang="es-ES_tradnl" sz="1400" b="1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al Manual de </a:t>
            </a:r>
            <a:r>
              <a:rPr lang="es-ES_tradnl" sz="1400" b="1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edición </a:t>
            </a:r>
            <a:r>
              <a:rPr lang="es-ES_tradnl" sz="1400" smtClean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para </a:t>
            </a:r>
            <a:r>
              <a:rPr lang="es-ES_tradnl" sz="1400" dirty="0">
                <a:solidFill>
                  <a:srgbClr val="2D2D8A"/>
                </a:solidFill>
                <a:latin typeface="Calibri" pitchFamily="34" charset="0"/>
                <a:cs typeface="Calibri" pitchFamily="34" charset="0"/>
              </a:rPr>
              <a:t>fomentar las buenas practicas y difundirlas</a:t>
            </a:r>
            <a:endParaRPr lang="es-ES" sz="1400" dirty="0">
              <a:solidFill>
                <a:srgbClr val="2D2D8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79709" y="241484"/>
            <a:ext cx="8640763" cy="830997"/>
          </a:xfrm>
        </p:spPr>
        <p:txBody>
          <a:bodyPr/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Hacia donde caminamos</a:t>
            </a:r>
            <a:br>
              <a:rPr lang="es-ES" b="1" kern="1200" dirty="0">
                <a:solidFill>
                  <a:schemeClr val="accent2"/>
                </a:solidFill>
              </a:rPr>
            </a:br>
            <a:endParaRPr lang="es-ES" b="1" kern="1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6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332656"/>
            <a:ext cx="8640763" cy="461665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Acciones en marcha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062609"/>
            <a:ext cx="87129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Vamos a iniciar el </a:t>
            </a:r>
            <a:r>
              <a:rPr lang="es-E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censo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de revistas y servicios de publicaciones existentes.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  está recabando información sobre los </a:t>
            </a:r>
            <a:r>
              <a:rPr lang="es-E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servicios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que serían más demandados por las revistas científicas.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4ª convocatoria de evaluación de la calidad 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revistas está definiéndose para ser lanzada el próximo mes de octubre.  En esta convocatoria nos estamos planteando la mejor manera de incorporar a RECYT no sólo a las revistas que obtengan el Sello de Calidad.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 esta diseñando una nueva web del proyecto ARCE que de cabida a las evaluaciones, repositorio RECYT y posibles servicios que se creen.</a:t>
            </a:r>
            <a:endParaRPr lang="es-ES" sz="16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Como en años anteriores, ya se han realizado acciones de formación del sistema OJS</a:t>
            </a:r>
            <a:r>
              <a:rPr lang="es-ES" sz="16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en diversas universidades.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4365104"/>
            <a:ext cx="8712968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solidFill>
                  <a:schemeClr val="accent2"/>
                </a:solidFill>
              </a:rPr>
              <a:t>Estaremos encantados de recoger todas las sugerencias sobre el proyecto que nos quieran hacer llegar</a:t>
            </a:r>
            <a:r>
              <a:rPr lang="es-E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40763" cy="1569660"/>
          </a:xfrm>
        </p:spPr>
        <p:txBody>
          <a:bodyPr/>
          <a:lstStyle/>
          <a:p>
            <a:r>
              <a:rPr lang="es-ES" dirty="0" smtClean="0"/>
              <a:t>                                  </a:t>
            </a:r>
            <a:r>
              <a:rPr lang="es-ES" b="1" kern="1200" dirty="0">
                <a:solidFill>
                  <a:schemeClr val="accent2"/>
                </a:solidFill>
              </a:rPr>
              <a:t>Muchas gracias</a:t>
            </a:r>
            <a:br>
              <a:rPr lang="es-ES" b="1" kern="1200" dirty="0">
                <a:solidFill>
                  <a:schemeClr val="accent2"/>
                </a:solidFill>
              </a:rPr>
            </a:br>
            <a:r>
              <a:rPr lang="es-ES" dirty="0"/>
              <a:t>	</a:t>
            </a:r>
            <a:r>
              <a:rPr lang="es-ES" dirty="0" smtClean="0"/>
              <a:t>             </a:t>
            </a:r>
            <a:r>
              <a:rPr lang="es-ES" dirty="0" smtClean="0">
                <a:hlinkClick r:id="rId3"/>
              </a:rPr>
              <a:t>cristina.gonzalez@fecyt.es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                        </a:t>
            </a:r>
            <a:r>
              <a:rPr lang="es-ES" dirty="0" smtClean="0">
                <a:hlinkClick r:id="rId4"/>
              </a:rPr>
              <a:t>evaluacionarce@fecyt.es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 bwMode="auto">
          <a:xfrm>
            <a:off x="755576" y="491480"/>
            <a:ext cx="8229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2400" b="0">
                <a:solidFill>
                  <a:srgbClr val="30CDD7"/>
                </a:solidFill>
                <a:latin typeface="Cambria" pitchFamily="18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9pPr>
          </a:lstStyle>
          <a:p>
            <a:r>
              <a:rPr lang="es-ES" b="1" kern="0" dirty="0" smtClean="0">
                <a:solidFill>
                  <a:srgbClr val="00B0F0"/>
                </a:solidFill>
              </a:rPr>
              <a:t>                                 </a:t>
            </a:r>
            <a:r>
              <a:rPr lang="es-ES" b="1" kern="0" dirty="0" smtClean="0">
                <a:solidFill>
                  <a:schemeClr val="accent2"/>
                </a:solidFill>
              </a:rPr>
              <a:t>ÍNDICE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27584" y="1412776"/>
            <a:ext cx="66967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-     Información</a:t>
            </a:r>
            <a:r>
              <a:rPr lang="es-ES" sz="1600" dirty="0" smtClean="0">
                <a:solidFill>
                  <a:schemeClr val="accent2"/>
                </a:solidFill>
              </a:rPr>
              <a:t> </a:t>
            </a:r>
            <a:r>
              <a:rPr lang="es-ES" sz="1600" b="1" dirty="0" err="1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Fecyt</a:t>
            </a:r>
            <a:r>
              <a:rPr lang="es-ES" sz="16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. Líneas del Plan de Actuación </a:t>
            </a:r>
          </a:p>
          <a:p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-     ¿Qué hacemos en Gestión </a:t>
            </a:r>
            <a:r>
              <a:rPr lang="es-ES" sz="16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de la información </a:t>
            </a:r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científica?</a:t>
            </a:r>
            <a:endParaRPr lang="es-ES" sz="1600" b="1" dirty="0">
              <a:solidFill>
                <a:schemeClr val="accent2"/>
              </a:solidFill>
              <a:latin typeface="Cambria" pitchFamily="18" charset="0"/>
              <a:ea typeface="+mj-ea"/>
              <a:cs typeface="+mj-cs"/>
            </a:endParaRPr>
          </a:p>
          <a:p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-     Panorama </a:t>
            </a:r>
            <a:r>
              <a:rPr lang="es-ES" sz="16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de las revistas científicas españolas</a:t>
            </a:r>
          </a:p>
          <a:p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-     Apoyo </a:t>
            </a:r>
            <a:r>
              <a:rPr lang="es-ES" sz="16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a las revistas científicas: objetivo</a:t>
            </a:r>
          </a:p>
          <a:p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-     Repositorio </a:t>
            </a:r>
            <a:r>
              <a:rPr lang="es-ES" sz="16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español de Ciencia y tecnología: RECYT</a:t>
            </a:r>
          </a:p>
          <a:p>
            <a:pPr marL="285750" indent="-285750">
              <a:buFontTx/>
              <a:buChar char="-"/>
            </a:pPr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Servicios </a:t>
            </a:r>
            <a:r>
              <a:rPr lang="es-ES" sz="16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de apoyo para la mejora de la calidad de </a:t>
            </a:r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revistas</a:t>
            </a:r>
          </a:p>
          <a:p>
            <a:pPr marL="285750" indent="-285750">
              <a:buFontTx/>
              <a:buChar char="-"/>
            </a:pPr>
            <a:r>
              <a:rPr lang="es-ES" sz="1600" b="1" dirty="0" smtClean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Hacia donde caminamos. Acciones en marcha</a:t>
            </a:r>
            <a:endParaRPr lang="es-ES" sz="1600" b="1" dirty="0">
              <a:solidFill>
                <a:schemeClr val="accent2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447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 idx="4294967295"/>
          </p:nvPr>
        </p:nvSpPr>
        <p:spPr bwMode="auto">
          <a:xfrm>
            <a:off x="457200" y="260648"/>
            <a:ext cx="822960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s-ES" sz="2400" b="1" dirty="0" smtClean="0">
                <a:solidFill>
                  <a:schemeClr val="accent2"/>
                </a:solidFill>
              </a:rPr>
              <a:t>Fundación Española para la Ciencia y la Tecnología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14338" y="549275"/>
            <a:ext cx="8315325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s-ES" sz="2800" dirty="0">
              <a:solidFill>
                <a:srgbClr val="000000">
                  <a:lumMod val="85000"/>
                  <a:lumOff val="15000"/>
                </a:srgbClr>
              </a:solidFill>
              <a:latin typeface="Cambria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1519" y="908720"/>
            <a:ext cx="87043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La Fundación Española para la Ciencia y la Tecnología (FECYT) es una fundación pública, nacida en 2001, y cuya misión es impulsar la ciencia y la innovación promoviendo su acercamiento a la sociedad y dando respuestas a las necesidades del Sistema Español de Ciencia, Tecnología y Empresa (SECTE).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8964613" y="833438"/>
            <a:ext cx="180975" cy="51133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4184" y="1850926"/>
            <a:ext cx="2997555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Los objetivos son: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Desarrollar instrumentos de </a:t>
            </a: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participación privada 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 favor de la I+D+I.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Ser instrumento adecuado para la </a:t>
            </a: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divulgación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de la ciencia y el incremento de la </a:t>
            </a: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cultura científica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Ser referente en la s </a:t>
            </a: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métricas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de la ciencia y la innovación española.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Transformarse en el espacio de comunicación con la comunidad de científicos españoles en el exterior, como parte del Sistema.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Generar un conjunto de instrumentos para el fomento y la gestión de la I+D+I al servicio de la Administración General del Estado.</a:t>
            </a:r>
          </a:p>
          <a:p>
            <a:pPr marL="92075" lvl="1" indent="-92075">
              <a:buFont typeface="Cambria" pitchFamily="18" charset="0"/>
              <a:buChar char="›"/>
              <a:defRPr/>
            </a:pPr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131740" y="1850926"/>
            <a:ext cx="2592388" cy="39549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Los principios generales son: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Racionalización,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mediante la coordinación, la  especialización inteligente y la contención del gasto.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Transparencia,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a través de la selección de compromisos de gasto o inversión en concurrencia competitiva y basada en criterios de calidad y coste.</a:t>
            </a:r>
          </a:p>
          <a:p>
            <a:pPr marL="85725" indent="-85725">
              <a:spcBef>
                <a:spcPts val="300"/>
              </a:spcBef>
              <a:spcAft>
                <a:spcPts val="300"/>
              </a:spcAft>
              <a:buFont typeface="Cambria" pitchFamily="18" charset="0"/>
              <a:buChar char="›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Eficiencia</a:t>
            </a: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, las actividades serán medidas en función de resultados obtenidos, poniendo en marcha mecanismos de evaluación interna y externa.</a:t>
            </a:r>
          </a:p>
          <a:p>
            <a:pPr marL="92075" lvl="1" indent="-92075">
              <a:buFont typeface="Cambria" pitchFamily="18" charset="0"/>
              <a:buChar char="›"/>
              <a:defRPr/>
            </a:pPr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714154" y="1844824"/>
            <a:ext cx="3241675" cy="30239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sz="1400" b="1" dirty="0">
                <a:solidFill>
                  <a:srgbClr val="333399"/>
                </a:solidFill>
                <a:latin typeface="Calibri" pitchFamily="34" charset="0"/>
                <a:cs typeface="Calibri" pitchFamily="34" charset="0"/>
              </a:rPr>
              <a:t>Los ejes de actuación principales para 2013 son</a:t>
            </a:r>
            <a:r>
              <a:rPr lang="es-ES" sz="1400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marL="228600" indent="-2286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Incremento de la participación privada</a:t>
            </a:r>
          </a:p>
          <a:p>
            <a:pPr marL="228600" indent="-2286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Fomento de la cultura científica y de la innovación</a:t>
            </a:r>
          </a:p>
          <a:p>
            <a:pPr marL="228600" indent="-2286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Análisis métrico de la ciencia e innovación</a:t>
            </a:r>
          </a:p>
          <a:p>
            <a:pPr marL="228600" indent="-2286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Reconocimiento de la ciencia española en el exterior</a:t>
            </a:r>
          </a:p>
          <a:p>
            <a:pPr marL="228600" indent="-2286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Servicios de apoyo al sistema español de I+D+I </a:t>
            </a:r>
          </a:p>
        </p:txBody>
      </p:sp>
    </p:spTree>
    <p:extLst>
      <p:ext uri="{BB962C8B-B14F-4D97-AF65-F5344CB8AC3E}">
        <p14:creationId xmlns:p14="http://schemas.microsoft.com/office/powerpoint/2010/main" val="9539941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243491" y="868070"/>
            <a:ext cx="8611257" cy="4392488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964488" y="1052736"/>
            <a:ext cx="180527" cy="5112568"/>
          </a:xfrm>
          <a:prstGeom prst="rect">
            <a:avLst/>
          </a:prstGeom>
          <a:solidFill>
            <a:srgbClr val="39EC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FFFF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8158" y="258614"/>
            <a:ext cx="8316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" sz="2400" b="1" dirty="0">
                <a:solidFill>
                  <a:schemeClr val="accent2"/>
                </a:solidFill>
                <a:latin typeface="Cambria" pitchFamily="18" charset="0"/>
                <a:ea typeface="+mj-ea"/>
                <a:cs typeface="+mj-cs"/>
              </a:rPr>
              <a:t>Qué hacemos en Gestión de la información Científica GIC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474311" y="86807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00B0F0"/>
                </a:solidFill>
                <a:latin typeface="Cambria" pitchFamily="18" charset="0"/>
              </a:rPr>
              <a:t> </a:t>
            </a:r>
            <a:r>
              <a:rPr lang="es-ES" b="1" dirty="0">
                <a:solidFill>
                  <a:schemeClr val="accent2"/>
                </a:solidFill>
                <a:latin typeface="Cambria" pitchFamily="18" charset="0"/>
              </a:rPr>
              <a:t>3 UNIDADES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5117343" y="1399701"/>
            <a:ext cx="378207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Gestión de las dos principales bases de recursos científicos electrónicos: WOK y SCOPUS</a:t>
            </a:r>
          </a:p>
          <a:p>
            <a:endParaRPr lang="es-ES" sz="1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Currículum Vitae Normalizado CVN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14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Apoyo revistas científicas españolas</a:t>
            </a:r>
          </a:p>
          <a:p>
            <a:pPr marL="285750" indent="-285750">
              <a:buFont typeface="Wingdings" pitchFamily="2" charset="2"/>
              <a:buChar char="Ø"/>
            </a:pPr>
            <a:endParaRPr lang="es-ES" sz="1400" b="1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40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40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Participación en proyectos internacionales de OA y difusión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s-ES" sz="14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Recolecta Ofreciendo una infraestructura robusta  y una plataforma de repositorios científicos en España</a:t>
            </a:r>
          </a:p>
          <a:p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endParaRPr lang="es-E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5099434" y="1340768"/>
            <a:ext cx="0" cy="4043240"/>
          </a:xfrm>
          <a:prstGeom prst="line">
            <a:avLst/>
          </a:prstGeom>
          <a:ln>
            <a:solidFill>
              <a:srgbClr val="30CD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8 Grupo"/>
          <p:cNvGrpSpPr/>
          <p:nvPr/>
        </p:nvGrpSpPr>
        <p:grpSpPr>
          <a:xfrm>
            <a:off x="218823" y="1610216"/>
            <a:ext cx="4742540" cy="738664"/>
            <a:chOff x="255737" y="1926124"/>
            <a:chExt cx="4204928" cy="738664"/>
          </a:xfrm>
        </p:grpSpPr>
        <p:sp>
          <p:nvSpPr>
            <p:cNvPr id="18" name="17 Rectángulo"/>
            <p:cNvSpPr/>
            <p:nvPr/>
          </p:nvSpPr>
          <p:spPr>
            <a:xfrm>
              <a:off x="255737" y="1926124"/>
              <a:ext cx="400687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dirty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rPr>
                <a:t>Gestión de Recursos científicos </a:t>
              </a:r>
            </a:p>
            <a:p>
              <a:r>
                <a:rPr lang="es-ES" sz="1400" i="1" dirty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rPr>
                <a:t>Facilitar la gestión eficaz de los recursos científicos electrónicos</a:t>
              </a:r>
            </a:p>
          </p:txBody>
        </p:sp>
        <p:cxnSp>
          <p:nvCxnSpPr>
            <p:cNvPr id="37" name="36 Conector recto"/>
            <p:cNvCxnSpPr/>
            <p:nvPr/>
          </p:nvCxnSpPr>
          <p:spPr>
            <a:xfrm flipH="1">
              <a:off x="2853791" y="2123216"/>
              <a:ext cx="1440160" cy="1"/>
            </a:xfrm>
            <a:prstGeom prst="line">
              <a:avLst/>
            </a:prstGeom>
            <a:ln>
              <a:solidFill>
                <a:srgbClr val="30CD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44 Triángulo isósceles"/>
            <p:cNvSpPr/>
            <p:nvPr/>
          </p:nvSpPr>
          <p:spPr>
            <a:xfrm rot="5400000" flipH="1">
              <a:off x="4296335" y="2084958"/>
              <a:ext cx="211960" cy="116701"/>
            </a:xfrm>
            <a:prstGeom prst="triangle">
              <a:avLst/>
            </a:prstGeom>
            <a:solidFill>
              <a:srgbClr val="30CD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3" name="26 Grupo"/>
          <p:cNvGrpSpPr/>
          <p:nvPr/>
        </p:nvGrpSpPr>
        <p:grpSpPr>
          <a:xfrm>
            <a:off x="219424" y="2618328"/>
            <a:ext cx="4811275" cy="738664"/>
            <a:chOff x="255737" y="1926124"/>
            <a:chExt cx="4039296" cy="738664"/>
          </a:xfrm>
        </p:grpSpPr>
        <p:sp>
          <p:nvSpPr>
            <p:cNvPr id="28" name="27 Rectángulo"/>
            <p:cNvSpPr/>
            <p:nvPr/>
          </p:nvSpPr>
          <p:spPr>
            <a:xfrm>
              <a:off x="255737" y="1926124"/>
              <a:ext cx="403929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dirty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rPr>
                <a:t>Fomento Producción científica</a:t>
              </a:r>
            </a:p>
            <a:p>
              <a:r>
                <a:rPr lang="es-ES" sz="1400" i="1" dirty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rPr>
                <a:t>Favoreciendo la visibilidad y posicionamiento de la producción científica  española con alcance internacional</a:t>
              </a:r>
            </a:p>
          </p:txBody>
        </p:sp>
        <p:cxnSp>
          <p:nvCxnSpPr>
            <p:cNvPr id="29" name="28 Conector recto"/>
            <p:cNvCxnSpPr/>
            <p:nvPr/>
          </p:nvCxnSpPr>
          <p:spPr>
            <a:xfrm flipH="1">
              <a:off x="3401676" y="2081753"/>
              <a:ext cx="711812" cy="0"/>
            </a:xfrm>
            <a:prstGeom prst="line">
              <a:avLst/>
            </a:prstGeom>
            <a:ln>
              <a:solidFill>
                <a:srgbClr val="30CD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Triángulo isósceles"/>
            <p:cNvSpPr/>
            <p:nvPr/>
          </p:nvSpPr>
          <p:spPr>
            <a:xfrm rot="5400000" flipH="1">
              <a:off x="4110132" y="2050932"/>
              <a:ext cx="211960" cy="116701"/>
            </a:xfrm>
            <a:prstGeom prst="triangle">
              <a:avLst/>
            </a:prstGeom>
            <a:solidFill>
              <a:srgbClr val="30CD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" name="31 Grupo"/>
          <p:cNvGrpSpPr/>
          <p:nvPr/>
        </p:nvGrpSpPr>
        <p:grpSpPr>
          <a:xfrm>
            <a:off x="243491" y="3584562"/>
            <a:ext cx="4721398" cy="738664"/>
            <a:chOff x="174997" y="2004163"/>
            <a:chExt cx="4055192" cy="738664"/>
          </a:xfrm>
        </p:grpSpPr>
        <p:sp>
          <p:nvSpPr>
            <p:cNvPr id="33" name="32 Rectángulo"/>
            <p:cNvSpPr/>
            <p:nvPr/>
          </p:nvSpPr>
          <p:spPr>
            <a:xfrm>
              <a:off x="174997" y="2004163"/>
              <a:ext cx="403097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400" dirty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rPr>
                <a:t>Repositorios y Acceso abierto</a:t>
              </a:r>
            </a:p>
            <a:p>
              <a:r>
                <a:rPr lang="es-ES" sz="1400" i="1" dirty="0">
                  <a:solidFill>
                    <a:schemeClr val="accent2"/>
                  </a:solidFill>
                  <a:latin typeface="Calibri" pitchFamily="34" charset="0"/>
                  <a:cs typeface="Calibri" pitchFamily="34" charset="0"/>
                </a:rPr>
                <a:t>Colaborando en la construcción de un sistema robusto de Ciencia, tecnología e innovación</a:t>
              </a:r>
            </a:p>
          </p:txBody>
        </p:sp>
        <p:cxnSp>
          <p:nvCxnSpPr>
            <p:cNvPr id="34" name="33 Conector recto"/>
            <p:cNvCxnSpPr/>
            <p:nvPr/>
          </p:nvCxnSpPr>
          <p:spPr>
            <a:xfrm flipH="1">
              <a:off x="2540233" y="2188131"/>
              <a:ext cx="1440160" cy="1"/>
            </a:xfrm>
            <a:prstGeom prst="line">
              <a:avLst/>
            </a:prstGeom>
            <a:ln>
              <a:solidFill>
                <a:srgbClr val="30CDD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Triángulo isósceles"/>
            <p:cNvSpPr/>
            <p:nvPr/>
          </p:nvSpPr>
          <p:spPr>
            <a:xfrm rot="5400000" flipH="1">
              <a:off x="4065859" y="2129383"/>
              <a:ext cx="211960" cy="116701"/>
            </a:xfrm>
            <a:prstGeom prst="triangle">
              <a:avLst/>
            </a:prstGeom>
            <a:solidFill>
              <a:srgbClr val="30CD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0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56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07950" y="165398"/>
            <a:ext cx="8640763" cy="46166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ES" b="1" kern="1200" dirty="0" smtClean="0">
                <a:solidFill>
                  <a:schemeClr val="accent2"/>
                </a:solidFill>
              </a:rPr>
              <a:t>           Panorama </a:t>
            </a:r>
            <a:r>
              <a:rPr lang="es-ES" b="1" kern="1200" dirty="0">
                <a:solidFill>
                  <a:schemeClr val="accent2"/>
                </a:solidFill>
              </a:rPr>
              <a:t>de las revistas científicas españolas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47675" y="790158"/>
            <a:ext cx="8301037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s-ES" sz="1600" dirty="0" smtClean="0"/>
              <a:t> 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En las universidades españolas más el CSIC se editan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799 revistas científicas 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un total de 3.466 revistas académicas</a:t>
            </a:r>
            <a:r>
              <a:rPr lang="es-ES" sz="1600" baseline="30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Las organizaciones con mayor número de revistas científicas son:</a:t>
            </a:r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Universidad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Complutense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de Madrid con 93 revistas,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12%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del total.</a:t>
            </a:r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Universidad de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Barcelona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con 53 revistas, un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7%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UNED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y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CSIC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con 39 revistas un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5%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lvl="1">
              <a:spcAft>
                <a:spcPts val="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Universidad de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Sevilla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con 32 revistas un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4%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>
              <a:spcAft>
                <a:spcPts val="0"/>
              </a:spcAft>
            </a:pPr>
            <a:endParaRPr lang="es-ES" sz="16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La mayoría de las revistas científicas se publican a través de los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Servicios de Publicaciones 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las Universidades (el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64%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del total).  El resto se reparte entre facultades, departamentos, asociaciones,…  No obstante, el peso del Servicio de Publicaciones varía según la universidad en cuestión.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Por disciplinas, 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la mayoría de las revistas científicas se concentran en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Humanidades</a:t>
            </a:r>
            <a:r>
              <a:rPr lang="es-ES" sz="1600" b="1" baseline="300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, acumulando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355 revistas (44%)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y </a:t>
            </a:r>
            <a:r>
              <a:rPr lang="es-ES" sz="1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Ciencias Sociales 198 (25%)</a:t>
            </a: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Suman por tanto entre ambas disciplinas el 69% de las revistas. 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Le seguiría a continuación Derecho con 45 (6%), Económicas 31 (4%) y ya el resto de disciplinas (Psicología, Ciencias Exactas,…) con porcentajes inferiores o iguales al 3%.</a:t>
            </a:r>
          </a:p>
          <a:p>
            <a:pPr>
              <a:spcAft>
                <a:spcPts val="0"/>
              </a:spcAft>
            </a:pPr>
            <a:endParaRPr lang="es-ES" sz="1600" dirty="0" smtClean="0">
              <a:solidFill>
                <a:schemeClr val="accent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7675" y="5748665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600"/>
              </a:spcAft>
            </a:pPr>
            <a:r>
              <a:rPr lang="es-ES" sz="1100" baseline="30000" dirty="0" smtClean="0">
                <a:solidFill>
                  <a:srgbClr val="000000"/>
                </a:solidFill>
              </a:rPr>
              <a:t>*</a:t>
            </a:r>
            <a:r>
              <a:rPr lang="es-ES" sz="1100" dirty="0" smtClean="0">
                <a:solidFill>
                  <a:srgbClr val="000000"/>
                </a:solidFill>
              </a:rPr>
              <a:t>Datos obtenidos en </a:t>
            </a:r>
            <a:r>
              <a:rPr lang="es-ES" sz="1100" dirty="0" err="1" smtClean="0">
                <a:solidFill>
                  <a:srgbClr val="000000"/>
                </a:solidFill>
              </a:rPr>
              <a:t>Ulrich’s</a:t>
            </a:r>
            <a:r>
              <a:rPr lang="es-ES" sz="1100" dirty="0" smtClean="0">
                <a:solidFill>
                  <a:srgbClr val="000000"/>
                </a:solidFill>
              </a:rPr>
              <a:t> </a:t>
            </a:r>
            <a:r>
              <a:rPr lang="es-ES" sz="1100" dirty="0" err="1" smtClean="0">
                <a:solidFill>
                  <a:srgbClr val="000000"/>
                </a:solidFill>
              </a:rPr>
              <a:t>Periodicals</a:t>
            </a:r>
            <a:r>
              <a:rPr lang="es-ES" sz="1100" dirty="0" smtClean="0">
                <a:solidFill>
                  <a:srgbClr val="000000"/>
                </a:solidFill>
              </a:rPr>
              <a:t> </a:t>
            </a:r>
            <a:r>
              <a:rPr lang="es-ES" sz="1100" dirty="0" err="1" smtClean="0">
                <a:solidFill>
                  <a:srgbClr val="000000"/>
                </a:solidFill>
              </a:rPr>
              <a:t>Directory</a:t>
            </a:r>
            <a:endParaRPr lang="es-ES" sz="11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500034" y="312252"/>
            <a:ext cx="8310026" cy="461665"/>
          </a:xfrm>
        </p:spPr>
        <p:txBody>
          <a:bodyPr anchor="ctr"/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Apoyo a revistas científicas: Objetivo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57200" y="1052736"/>
            <a:ext cx="548406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Potenciar la visibilidad de las revistas científicas españolas con alcance internacional y fomentar la mejora de su  calidad. Para ello se han llevado a cabo las siguientes acciones: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s-ES" sz="1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Realización de un censo de revistas científicas españolas editadas en distintas instituciones.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Convocatorias de evaluación de la calidad de revistas</a:t>
            </a: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Tres procesos  bianuales de evaluación, alrededor de 1.000 revistas evaluadas y 110 revistas certificadas.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Portal RECYT para revistas certificadas</a:t>
            </a: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. Facilita la edición y gestión electrónica editorial con la utilización del sistema OJS (Open </a:t>
            </a:r>
            <a:r>
              <a:rPr lang="es-ES" sz="1200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Journal</a:t>
            </a: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200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System</a:t>
            </a: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).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Concesión de un sello de calidad que distingue a las revistas certificadas como excelentes.</a:t>
            </a:r>
          </a:p>
          <a:p>
            <a:pPr lvl="1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Promoción de las revistas certificadas para lograr primero su inclusión en WOK y SCOPUS y luego la mejora de su posición = mantener la calidad es importante</a:t>
            </a:r>
          </a:p>
          <a:p>
            <a:pPr lvl="1" algn="just">
              <a:spcBef>
                <a:spcPts val="0"/>
              </a:spcBef>
            </a:pPr>
            <a:endParaRPr lang="es-ES" sz="12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Promoción de las revistas certificadas entre las agencias de evaluación.</a:t>
            </a:r>
          </a:p>
        </p:txBody>
      </p:sp>
      <p:sp>
        <p:nvSpPr>
          <p:cNvPr id="2" name="AutoShape 2" descr="data:image/jpeg;base64,/9j/4AAQSkZJRgABAQAAAQABAAD/2wCEAAkGBhASERQQEhQVEhEVGBYQFBYWFhUYGhcUFxcVFhcWGBgXGyYgFxkjHRUUHy8gJCcpLCwtGB8xNTAqNSYrLCkBCQoKDgwOGg8PGikkHyQpLywtLCwsLCkwLCwpKSwpLCwsLTQsLTUsLiwsLCwpLCwsLCwsKSwpLCwpKSksLCkpKf/AABEIAOEA4QMBIgACEQEDEQH/xAAcAAEAAgMBAQEAAAAAAAAAAAAAAwYEBQcIAgH/xABCEAABAwICBQkHAwQBAgcBAAABAAIDBBESIQUGMUFRExQiYXFygbHRBzIzUpGSoUJiwSOC4fCyFkMkU2ODo7PxFf/EABoBAQADAQEBAAAAAAAAAAAAAAABAwQCBQb/xAAoEQEBAAIBBAAFBAMAAAAAAAAAAQIRAwQSITETIlFx8DJBYaEFM7H/2gAMAwEAAhEDEQA/AOx0VFFybOgz3W/pHAdSn5jF8jPtb6JQ/Cj7jfIKdcyTSJEHMYvkZ9rfROYxfIz7W+inRTqJ0g5jF8jPtb6JzGL5Gfa30U6JqGkHMYvkZ9rfROYxfIz7W+inRNQ0g5jF8jPtb6JzGL5Gfa30U6JqGkHMYvkZ9rfROYxfIz7W+inRNQ0g5jF8jPtb6JzGL5Gfa30U6JqGkHMYvkZ9rfROYxfIz7W+inRNQ0g5jF8jPtb6JzGL5Gfa30U6JqGkHMYvkZ9rfROYxfIz7W+inRNQ0g5jF8jPtb6JzGL5Gfa30U6JqGkHMYvkZ9rfROYxfIz7W+inRNQ0g5jF8jPtb6JzGL5Gfa30U6JqGkHMYvkZ9rfROYxfIz7W+inRNQ0onN2fK36BFIiy6jOuFD8KPuN8gp1BQ/Cj7jfIKdap6aIIiKQREQEREBERAREQEREBERAREQEREBERAREQEREBERBSERFkULhQ/Cj7jfIKdQUPwo+43yCnWqel8ERFIIiICIiAiIgIiICIiAiIgIiICIiAiIgIiICIvl8gG0gXyF+PBB9IiIKQiIsihcKH4Ufcb5BSTTNa0ucQ1rRckmwAG0k7go6H4Ufcb5Bfc8LXtcxwu1wLSOIO1ap6Xx9tcCLjMbV+rTaCxQ3pJHFxZd0Tj+uI5jxbmCN1hlay3K6oIiKAREQEREBa6r0w1k8VOBifJc5EdFov0jx2H6FbErT6Jpsc01Ucy48lH1Rs6OXa4Od4lTBuFraDST3SyxSMwFtnM/dGbi/1H5C2Sw6+mJwyN+Iy5HWP1NPUfRQMxFDS1TZGh7cwf9seBUyAiIgIiICIiAiIgLS6SomVUrYzfBCRI8tNumbFrO23SO8XbxWVpnSXIx3AxSOIZG0bXPcbAfU7dg2nJT6Oo+TjDb3d7znb3PObifH+FIyURFApCIiyKFwofhR9xvkFOoKH4Ufcb5BTrVPS+MHStAZGgtOGVhxxu4OG48WnYQv3RekRK3Zhe3ovYdrXDI+GRsd6zVoNJ03N5uds911mzj8B/hkD2LqefCG/RRU1Q17Q9pu0i4KlUJEREBERBjaQmLYzh942Y3vOIaPyVJS04YxrG7GgNHgsaRwfM1m6Mcoe867W/QYj4hZyAiIg1jyIJL7IpSAf2yHIHsds7bda2YUNXTNkY5jswRYrA0PWm7oJDeSPf8zNx7dx7L71I2qIigEREBERAX49wAJOQGa/VX9P1xkeyjjdhfIbONxk0C5txNrH6cVMmx96KlbVSuqdrI3OhiG0Bzbtkd3r4m9VnDit6oaOlZFG2NgwsaA1o6gplFBERBSERFkULhQ/Cj7jfIKdQUPwo+43yCnWqel8FHUQNe0scLtcLEdSkRSKxoqoNNIaZ/ubWHdbd5H6OG4XswK1enqVj2C+Tx7pG0Zgk/gHtAWKwSFoaHHCBbh5bOxd67vLnem4mrY2+84Dx/hYr9OwjeT2NKwf/wCUVC6gI7FPbDbOOtFONpc3taf4uvio1upGsc4SBzgCQ0XBcdwzG8qvV1GtJU0xHSte2duO2w+tlPZEbXvVR7nxOlfm97ySesdHLha1vBbtcJ0dr1pChd/UYeTuS4AmSM3NyRbpMJ23A35rrGqeuVNXx4oXAPHvxkjE3r/c3rH4OS5yxsTLPTfIiLh0Kv6x0jmFtTFk9h8M8rO/a7Jp4dE/pVgXxMxpaQ6xaQQb7Lb7qZdIqDRukGzRtkbsO0Ha1wyc08CDcELIfIALkgDiclUqQyxSS8k8OY7IZXuRYB/UbZHbfDfeUfRvecUhLj1nyG5ddiNrC/TUA/7gPZc+S+Dp+n3uP2v9FoTo+yjmhyU9kO5Y2awUx/7rR3rt/wCVlmxzNcLtIcOIII/C5tVQla1+NhxMc5juLSWn8J2Hc6jpbSLYYy47djR1+g3rU6r6NuXVb85H3a0naGE3cerEQPoN1lQtI6yyBrDUGSYNIvhsHYCc7W3237es3NunaB0xT1MLZKdwdHk2wyLSB7rm7WkcCovyzR7rZIiLh0IiIKQiIsihcKH4Ufcb5BTqCh+FH3G+QU61T0vgo55g0ElSLn3tF1yMAMULrS4DIXZHkogbOkscsbiC1gOVwTYhpC6iKyNY9dqSlceXfilti5Jli4DdiJIbGMsi8i/WtPH7V3EuwwRsYAHNvI9zi3O5LWsABy2AnaqTHqhFHJzmsD5uVcJYKcOcLgj41RIekcWeXvO2k2yXVNAsle0WIib+lsTQwAcNlznxKv8Ah5XHuviM16jCZ/DnmqxS+3eEScnPTloyzY4l2218EjW5WzuHFXjRGsVLWx8rTSiRo94ZhzCdz2Gxae0LE07o8uYWzMZUMt7krGvB+4XHgVy3SGrBgm53ohz4KqK730pLnCRgzcISffGQJiJPUcgonHlrunmOvj4d3ZfFdWrolpaqC4sP98VDqrrnFpGm5ZgwyN6E0fyvtfLi07QfDaCpKuUZrvHysqvV8Vrgi3aqbW1ElFUNqaZ3JysOIEbDsu1w/U0jIj+QCr3WHlWkfrbs6xwVA1kF2kb1327jl37UrW2LSFK2oZ0Xe5Ky9+TkAF29YzBB3ghb5ec/ZLrMaSvZGT/QqSKd9zsfc8k/txHD2P6l6LCy549tWyv0rQ19aZTgb8PZ3j6LK01VGwibtd73U3/PqsKeohponTTOEcbG4nOdsA9ScgN9wmM/dF+jKo9H2WNpDWKgp3cnLPG2S2LkwcUluPJsu63guaVOv1XpWd1NSF0FPYgNaS2aXdie9ubG78LLHi7aBnN9njcDRJIINriymY0uxH/1HdEHbuKeai2Y+1gqfajotp6T5R1Gmnb+Cy/4XxFrxo2e2CoYwuOECQOiJO4AShtz2Kj6R1J0ZESDT1M5/U91UGuJ7Gx4StJJqZo5x/oz1VE8m39dkc0ZGfRxQ4XNGzMgq6cHLremadXwW9vdNur1cK1ctP8ARc0bPpXQ+HHhko3noPjPKU772JsRbAczuab3NnK8aC1mhrI8TDheLY4yblvAg/qac7H62Nwol/ZoqGtbncjI7upaag0/NQT8tAbg5PYfde35XcDtsdoPiDvtIu3XyVT0w3IqzW0O+6u6wQ1kDaiI9F2RafeY7e1w4j87Vs15z9nOujqGps4/0HkNlH7dz+1u3suF6La4EAjMHNZs8e2u5dv1ERcOlIREWRQuFD8KPuN8gp1BQ/Cj7jfIKdap6XxBWzYWOdwH+FxnVWpZXVs9Q7ptYeXLTYh0djHTxZ7GkYXZ5Xc/iul+0CtMWj6iQbWxvcO0NcR5LnmqWjGmGswExvfNDDiAsbRRXF88xn42VuGO7FXJl242xbo6XlCeUaJgTiIPRkYTuF8iOAy7St7Q07YwMJtus4W/OwqpRyVULSZMEjB+rIEHZfpAAeCqenPaPVcuI2tDIWuLeVx5OLWlzhZxAaRmATwWzlwuvfh5fTcuOWd8Xu9+fzy6dplszmktAdwwkE+a5xpPRekBIHtY9hBDm2uTiByz7Vrofa81kscQaZI3OEcjnYLWJtibZpvtvt+quNfppoF+SZfLO17HryFwbK7psspO3GSs/X44TKZ52z8+yr1slRTVlPpBsbmQVN4K1gbYRy3bik6mOLmyDh/U4qx1zjmsLTOkhPQVcZgjayJkc4BLcNg8MdwA6LzmsWl0njgikOZdGxxOWZLRdZu3tzuL1uDknJxY5S7SwQl7rjINzJHktLrJRtsRYZ7cs/qrDoqcYHHi7+AtFpybG42OWxWRa5/WwmJ3RNj7zDvBGYPaDYr1XoTSAnpoZxmJY2S/c0O/leYdNMFh22XoHUWUt0LSu3imaR4My/hUc89OsWZRv5WZ79ovYd0ZD/etcs9oWkpNJVQoIS4RCR0URA6Mk8ZIke+xvZpBjbewuHOzyV40ppc0lDUVDbY2Rnk7/wDmu6EY67vc0Kp6jU8UL6iYuw4OSoosZJu90TXyOz/UenmD+q+1U6tuoWzGbqw6qanihYIWDEXAcvPbpSv+UfLENgbv2nMlXF9KxsfgsDREjWtAbkNwDgW+AOzwCzKqtaGkuLcI24rty43Vlll1FGOUsuVqiaw8mMyLEncbG/8AtlWJ4G2BxOANjuN9uWd9uSuWk5qGUkYCRf3mSNGzqfb/ADuUT9XaSRoMfKOIs2zTFttsPDf/AJXq8XUYSau3zvUdDzXO5zWvz+Fb0NXxRBzJH8pFIMMkDwCx7dhBZvdbeLWy2qpayaCOj5Y6+gc59HI4iPFe8bxm+nl4iwyO8DiAV0X/AKBifboPtc3N4sjfPo4ttt91m0+qVNgl0e8PMVQAW43sFpWZtLcOYdcDPeOxZupmGe8sb5eh0GfJx6wynhV6bSjZ4WytyDhmN4IyLT1g3C0el3ZFTUFFzd74wA1j7uDMePBIywcCSBtBGW7Ac1rtNT2BVGF3NvYvtXC/p4tmeXYvQ/sj08anR7GuN5IHGnd3WgOjP2OaL8Wlecy/LrXXfYFWHlKqHcWRSAdYL2n/AJD6KOWbxTPbsqIixrFIREWRQuFD8KPuN8gp1BQ/Cj7jfIKdap6XxoNe6TlaCdnFhB7DkfwSueaqOtTzi5DmyxVGW3DIzCT2dIBddqqcPY6N2xwLT2EWXKWs5nIXSNJjN6ScAZ4XO6LwP2kn6N4q3jy1ZVXLj3Y2NrES4YXONjuv526+xc5191akbNiu51K+78hk2QtwuB4A7RfiVu6qKvZO6HHdtsTXMAawsObXBx2gjMZrL5vUvDbzW23ze67c+xex8KZze/D5uc+XBn68+nPtXtSBUTsa3FhDmue7c0A3NzsF7WA3ldaqdHRu3uvsPVbMbexaqLRr2szqCGkW6LbW6/e7Fq6+jOK/OJCD71r7R/cuuPhmN+Wq+o6ucuviT+9tppbRzY6GuJeSDByAvbbJIwAdt7qv6MeG0sLeEbB+As/XSRzaSKkLnCacsqJctjGjBAxwvcXJ5Q24ddlXdJ17WNAGQAwgdQFgsP6+S5Pf6bj+Hw44ttDpQCMtBzusGabrVXhr3hxdtvtCyJNKkjIfVW6Xo9OT7huBd+Ml6Rp9H830WyAZGKnZGf7WAHyK4X7PtW3VtdC1wvGxwnlP7IyHW8XYW9hK9H1UGNjmfM0t+ossnUZeZFmLlmvM55gWj9U1MP8A54z/AAF9aEZA+jtI0EGolOYPvNZG2+Wd7HjvUeuEBNDLfIx4Jz2QyMkcO2zHBanU7S4FJVse4XgnbUG+Vo5RyZP3MB8VHH+uKOo/1X7LFJBFGzFC52LLogm2e02JuAqtr3pGRtPD/Uc1r5gJGX95oHiBm6/Wt9T6cpSM5YzfdcEDt9Fj6yUlLVxhjZIw9vTY4u/UBYgjcCDb6L0s8bcdf28DiuOGcyupPo5TpDXuoeMDHuYy1sz0jxuW2GfZu2rK1I1oqW1sLOVc6N55NzSTaxBs7tBzupqnRoY7A6PO+VgSD2EZOCtOpuqkbJRVStY2wJiYSLkkWLrX6Ngdm3PqzyY8Ocy+z1uXqOO8d/meFnmnlxGz8J2uN9tstuQusGTTAiljwyPe8SRPuW2AAcARc7bgkbN639opBcBp3HZtWuptDsfVxNay13tJ4WBBP4BW25Y9vmPCxwzx5JZd7qkaxOczS1Wy5LWzPIBJNsbQ/K+wdMrQaZqLnCrXrVMx1RVVNh0pX2PEA4GnxACosr8TiSvO4Z4r6yvnJdN9gjf/ABdQdwhH5eLf8SuZ2XYfYDo/o1dRxdHAP7AXn/7Grvl8YVE9uuIiLAtUhERZFC4UPwo+43yCnUFD8KPuN8gp1qnpfBVTXDRgAM+HFGRgmb+3c8dnorWvl7AQQQCDkQd4O5SOdRwtETYpCX09jyUzMzHiJ6JG9vVu3cBrptB1Ud3RjnDM+lHZ2XAt2tPgtvrDoeooS6em6dOc3xEYg3tHy/uHiqx/1vR4sT2SQPta7CHN8DcOHgtXFz54evTB1PQ8fUecvF+sTigrHEtZTykHiwtHA5usP/1YtRVQUZxSFlTVj3IGHFHG4Zh07xkSMugMz2ZjV6Y1wonA3nqZAf0kuLfo99lUNIaxh3RhZybdl9pt/HgFfl1HJnO2eGfh/wAXw8WXfd2/yztKaYc+R00ri+ZxLieLiTnbdlYAbgFpJ6lzzcrG5Qk3OZX00qMJ2zT00oKlp4C9wAF75L9o6F8jg1oJJNgALkngF272c+zIU+GpqW3l96OM54Duc793Abu3ZOfJMYiTbdezbVDmVNd4tPLZz/2j9LPC5J6z1K3r8AX6vPttu6tUjWumwPcLdCQE/X3h/vFcj0JTtoK1zntvBhdSVDbXL6eQdBwG0khrb/uiIG1egNP6K5eItHvjpM7eHiuRaa0diOwCVl22dsc0npRu3i5AIO4gHiDMrmx81Op8EDwwuc9jhjieCA10ZzaRYZnMLNj0VTBuQd0dvSd/u8qDROl2xxc3na+WmLuja3KQyHbhvkOsbHbRtKzZtByhpkpyKqLI3jzeOp8Z6TT1L1+DqZlNZXVfN9b0fLhblhO6f8fjdHU9mnp53/U7Yb/4UNXoyCwb0wR0gb79+3qWA/SDmYmva5jv3AjjxHUpIpp57COKSQ7Oi0/W+wLZ687eR8+XiYefsz6GniDXtAcWOsSDhNnmzR/P0W2p4hS00lQ27ZpWuigybe5FjLt2D/dqw6ekhpgDWOBluJBTRnE6493lCMmt2nr69ixdY9a8DTUTC7iC2GMXbfg1oz6Ivm635IC8zqeeZXsw8vof8f0eeOuTlnn6OdadphAyOmabnKR23JoGGNufG7j4NWmCmqKl8r3SPN3uOJx6+A4AAAAcAF+NbuTDHtmnr1+A8d2a9K+zjQBo9HQROFpHAzSg7Q+Q4i090Frf7Vyz2YaimpnbPK3+hEQ83/W8ZtZ2XsT1C29d6Cz8+e/ljrGfuIiLK7UhERZFC4UPwo+43yCnUFD8KPuN8gp1qnpfBERSPwhUvWj2VUdXd7RyEpzJaOiT1t9LK6opl0PPemPYnWxEmNolbxYR/wATY+arsuoFc02MEo/9t/ovUyLucliNPMFH7O695s2CX7HAfUiwVv0F7Eql5BnLYW78w530abfldwRTebJHar+repFJRAGJmKTYZH5u8NzfBWBEVdu/boREUAqrrfqly4MsItMMyNgf6O81akQcAlrTG8teLOacLg4ZjiCD5FZNLXUxNw90D/maXD6ObmF1DW7UGmrxd14pwLNmZbFlsDgcnt6jnwIXGdZPZnpilJLGCqiGeOAEut+6K+IHu4tm1WyyuVsj0nXEf09ItI63U7/qXsJv2rHrdNygYarSTGt22E0bCf7YAHEeC5BV1EocWSXY4ZFrgWuHa12YUbGruce0bjoFZrxSwgikYZ5DmZJAWRg8cJ6bz1HD2qoV2kZZ5DLK8vecrm2Q3NAGTWjgOJWK2Ird6G1Rq6kjkYZJAd7WnD4vPRHiVfjjMXO2qY0nYrnqPqLLWSDItjHvvIyHUOLupXDVX2KWIkrXjjyUZ29Tn7uxv1XVKOijiYI42tYxuQa0WAXGfNJ4xTMbfaPRWi46eJsMQwsaLDiTvJ4krLRFjWCIiCkIiLIoXCh+FH3G+QU6gofhR9xvkFOtU9L4IiKQREQEREBERAREQEREBERAREQQVNDFILSMZIOD2hw/IWol1C0W4kuoqUk7TyMfot8imWz0NVR6q0MPwqaCM8WxMH8LaBoX6ijewREQEREBERBSERFkULhQ/Cj7jfIKdQUPwo+43yCnWqel8ERFIIiICIiAiIgIiICIiAiIgIiICIiAiIgIiICIiAiIgpCIiyKFwofhR9xvkFOoKH4Ufcb5BTrVPS+CIikEREBERAREQEREBERAREQEREBERAREQEREBERAREQUhERZFCOn9xvYPIKRESekCIiAiIgIiICIiAiIgIiICIiAiIgIiICIiAiIgIiICIiDQoiLErf/2Q=="/>
          <p:cNvSpPr>
            <a:spLocks noChangeAspect="1" noChangeArrowheads="1"/>
          </p:cNvSpPr>
          <p:nvPr/>
        </p:nvSpPr>
        <p:spPr bwMode="auto">
          <a:xfrm>
            <a:off x="0" y="-1539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hASERQQEhQVEhEVGBYQFBYWFhUYGhcUFxcVFhcWGBgXGyYgFxkjHRUUHy8gJCcpLCwtGB8xNTAqNSYrLCkBCQoKDgwOGg8PGikkHyQpLywtLCwsLCkwLCwpKSwpLCwsLTQsLTUsLiwsLCwpLCwsLCwsKSwpLCwpKSksLCkpKf/AABEIAOEA4QMBIgACEQEDEQH/xAAcAAEAAgMBAQEAAAAAAAAAAAAAAwYEBQcIAgH/xABCEAABAwICBQkHAwQBAgcBAAABAAIDBBESIQUGMUFRExQiYXFygbHRBzIzUpGSoUJiwSOC4fCyFkMkU2ODo7PxFf/EABoBAQADAQEBAAAAAAAAAAAAAAABAwQCBQb/xAAoEQEBAAIBBAAFBAMAAAAAAAAAAQIRAwQSITETIlFx8DJBYaEFM7H/2gAMAwEAAhEDEQA/AOx0VFFybOgz3W/pHAdSn5jF8jPtb6JQ/Cj7jfIKdcyTSJEHMYvkZ9rfROYxfIz7W+inRTqJ0g5jF8jPtb6JzGL5Gfa30U6JqGkHMYvkZ9rfROYxfIz7W+inRNQ0g5jF8jPtb6JzGL5Gfa30U6JqGkHMYvkZ9rfROYxfIz7W+inRNQ0g5jF8jPtb6JzGL5Gfa30U6JqGkHMYvkZ9rfROYxfIz7W+inRNQ0g5jF8jPtb6JzGL5Gfa30U6JqGkHMYvkZ9rfROYxfIz7W+inRNQ0g5jF8jPtb6JzGL5Gfa30U6JqGkHMYvkZ9rfROYxfIz7W+inRNQ0g5jF8jPtb6JzGL5Gfa30U6JqGkHMYvkZ9rfROYxfIz7W+inRNQ0onN2fK36BFIiy6jOuFD8KPuN8gp1BQ/Cj7jfIKdap6aIIiKQREQEREBERAREQEREBERAREQEREBERAREQEREBERBSERFkULhQ/Cj7jfIKdQUPwo+43yCnWqel8ERFIIiICIiAiIgIiICIiAiIgIiICIiAiIgIiICIvl8gG0gXyF+PBB9IiIKQiIsihcKH4Ufcb5BSTTNa0ucQ1rRckmwAG0k7go6H4Ufcb5Bfc8LXtcxwu1wLSOIO1ap6Xx9tcCLjMbV+rTaCxQ3pJHFxZd0Tj+uI5jxbmCN1hlay3K6oIiKAREQEREBa6r0w1k8VOBifJc5EdFov0jx2H6FbErT6Jpsc01Ucy48lH1Rs6OXa4Od4lTBuFraDST3SyxSMwFtnM/dGbi/1H5C2Sw6+mJwyN+Iy5HWP1NPUfRQMxFDS1TZGh7cwf9seBUyAiIgIiICIiAiIgLS6SomVUrYzfBCRI8tNumbFrO23SO8XbxWVpnSXIx3AxSOIZG0bXPcbAfU7dg2nJT6Oo+TjDb3d7znb3PObifH+FIyURFApCIiyKFwofhR9xvkFOoKH4Ufcb5BTrVPS+MHStAZGgtOGVhxxu4OG48WnYQv3RekRK3Zhe3ovYdrXDI+GRsd6zVoNJ03N5uds911mzj8B/hkD2LqefCG/RRU1Q17Q9pu0i4KlUJEREBERBjaQmLYzh942Y3vOIaPyVJS04YxrG7GgNHgsaRwfM1m6Mcoe867W/QYj4hZyAiIg1jyIJL7IpSAf2yHIHsds7bda2YUNXTNkY5jswRYrA0PWm7oJDeSPf8zNx7dx7L71I2qIigEREBERAX49wAJOQGa/VX9P1xkeyjjdhfIbONxk0C5txNrH6cVMmx96KlbVSuqdrI3OhiG0Bzbtkd3r4m9VnDit6oaOlZFG2NgwsaA1o6gplFBERBSERFkULhQ/Cj7jfIKdQUPwo+43yCnWqel8FHUQNe0scLtcLEdSkRSKxoqoNNIaZ/ubWHdbd5H6OG4XswK1enqVj2C+Tx7pG0Zgk/gHtAWKwSFoaHHCBbh5bOxd67vLnem4mrY2+84Dx/hYr9OwjeT2NKwf/wCUVC6gI7FPbDbOOtFONpc3taf4uvio1upGsc4SBzgCQ0XBcdwzG8qvV1GtJU0xHSte2duO2w+tlPZEbXvVR7nxOlfm97ySesdHLha1vBbtcJ0dr1pChd/UYeTuS4AmSM3NyRbpMJ23A35rrGqeuVNXx4oXAPHvxkjE3r/c3rH4OS5yxsTLPTfIiLh0Kv6x0jmFtTFk9h8M8rO/a7Jp4dE/pVgXxMxpaQ6xaQQb7Lb7qZdIqDRukGzRtkbsO0Ha1wyc08CDcELIfIALkgDiclUqQyxSS8k8OY7IZXuRYB/UbZHbfDfeUfRvecUhLj1nyG5ddiNrC/TUA/7gPZc+S+Dp+n3uP2v9FoTo+yjmhyU9kO5Y2awUx/7rR3rt/wCVlmxzNcLtIcOIII/C5tVQla1+NhxMc5juLSWn8J2Hc6jpbSLYYy47djR1+g3rU6r6NuXVb85H3a0naGE3cerEQPoN1lQtI6yyBrDUGSYNIvhsHYCc7W3237es3NunaB0xT1MLZKdwdHk2wyLSB7rm7WkcCovyzR7rZIiLh0IiIKQiIsihcKH4Ufcb5BTqCh+FH3G+QU61T0vgo55g0ElSLn3tF1yMAMULrS4DIXZHkogbOkscsbiC1gOVwTYhpC6iKyNY9dqSlceXfilti5Jli4DdiJIbGMsi8i/WtPH7V3EuwwRsYAHNvI9zi3O5LWsABy2AnaqTHqhFHJzmsD5uVcJYKcOcLgj41RIekcWeXvO2k2yXVNAsle0WIib+lsTQwAcNlznxKv8Ah5XHuviM16jCZ/DnmqxS+3eEScnPTloyzY4l2218EjW5WzuHFXjRGsVLWx8rTSiRo94ZhzCdz2Gxae0LE07o8uYWzMZUMt7krGvB+4XHgVy3SGrBgm53ohz4KqK730pLnCRgzcISffGQJiJPUcgonHlrunmOvj4d3ZfFdWrolpaqC4sP98VDqrrnFpGm5ZgwyN6E0fyvtfLi07QfDaCpKuUZrvHysqvV8Vrgi3aqbW1ElFUNqaZ3JysOIEbDsu1w/U0jIj+QCr3WHlWkfrbs6xwVA1kF2kb1327jl37UrW2LSFK2oZ0Xe5Ky9+TkAF29YzBB3ghb5ec/ZLrMaSvZGT/QqSKd9zsfc8k/txHD2P6l6LCy549tWyv0rQ19aZTgb8PZ3j6LK01VGwibtd73U3/PqsKeohponTTOEcbG4nOdsA9ScgN9wmM/dF+jKo9H2WNpDWKgp3cnLPG2S2LkwcUluPJsu63guaVOv1XpWd1NSF0FPYgNaS2aXdie9ubG78LLHi7aBnN9njcDRJIINriymY0uxH/1HdEHbuKeai2Y+1gqfajotp6T5R1Gmnb+Cy/4XxFrxo2e2CoYwuOECQOiJO4AShtz2Kj6R1J0ZESDT1M5/U91UGuJ7Gx4StJJqZo5x/oz1VE8m39dkc0ZGfRxQ4XNGzMgq6cHLremadXwW9vdNur1cK1ctP8ARc0bPpXQ+HHhko3noPjPKU772JsRbAczuab3NnK8aC1mhrI8TDheLY4yblvAg/qac7H62Nwol/ZoqGtbncjI7upaag0/NQT8tAbg5PYfde35XcDtsdoPiDvtIu3XyVT0w3IqzW0O+6u6wQ1kDaiI9F2RafeY7e1w4j87Vs15z9nOujqGps4/0HkNlH7dz+1u3suF6La4EAjMHNZs8e2u5dv1ERcOlIREWRQuFD8KPuN8gp1BQ/Cj7jfIKdap6XxBWzYWOdwH+FxnVWpZXVs9Q7ptYeXLTYh0djHTxZ7GkYXZ5Xc/iul+0CtMWj6iQbWxvcO0NcR5LnmqWjGmGswExvfNDDiAsbRRXF88xn42VuGO7FXJl242xbo6XlCeUaJgTiIPRkYTuF8iOAy7St7Q07YwMJtus4W/OwqpRyVULSZMEjB+rIEHZfpAAeCqenPaPVcuI2tDIWuLeVx5OLWlzhZxAaRmATwWzlwuvfh5fTcuOWd8Xu9+fzy6dplszmktAdwwkE+a5xpPRekBIHtY9hBDm2uTiByz7Vrofa81kscQaZI3OEcjnYLWJtibZpvtvt+quNfppoF+SZfLO17HryFwbK7psspO3GSs/X44TKZ52z8+yr1slRTVlPpBsbmQVN4K1gbYRy3bik6mOLmyDh/U4qx1zjmsLTOkhPQVcZgjayJkc4BLcNg8MdwA6LzmsWl0njgikOZdGxxOWZLRdZu3tzuL1uDknJxY5S7SwQl7rjINzJHktLrJRtsRYZ7cs/qrDoqcYHHi7+AtFpybG42OWxWRa5/WwmJ3RNj7zDvBGYPaDYr1XoTSAnpoZxmJY2S/c0O/leYdNMFh22XoHUWUt0LSu3imaR4My/hUc89OsWZRv5WZ79ovYd0ZD/etcs9oWkpNJVQoIS4RCR0URA6Mk8ZIke+xvZpBjbewuHOzyV40ppc0lDUVDbY2Rnk7/wDmu6EY67vc0Kp6jU8UL6iYuw4OSoosZJu90TXyOz/UenmD+q+1U6tuoWzGbqw6qanihYIWDEXAcvPbpSv+UfLENgbv2nMlXF9KxsfgsDREjWtAbkNwDgW+AOzwCzKqtaGkuLcI24rty43Vlll1FGOUsuVqiaw8mMyLEncbG/8AtlWJ4G2BxOANjuN9uWd9uSuWk5qGUkYCRf3mSNGzqfb/ADuUT9XaSRoMfKOIs2zTFttsPDf/AJXq8XUYSau3zvUdDzXO5zWvz+Fb0NXxRBzJH8pFIMMkDwCx7dhBZvdbeLWy2qpayaCOj5Y6+gc59HI4iPFe8bxm+nl4iwyO8DiAV0X/AKBifboPtc3N4sjfPo4ttt91m0+qVNgl0e8PMVQAW43sFpWZtLcOYdcDPeOxZupmGe8sb5eh0GfJx6wynhV6bSjZ4WytyDhmN4IyLT1g3C0el3ZFTUFFzd74wA1j7uDMePBIywcCSBtBGW7Ac1rtNT2BVGF3NvYvtXC/p4tmeXYvQ/sj08anR7GuN5IHGnd3WgOjP2OaL8Wlecy/LrXXfYFWHlKqHcWRSAdYL2n/AJD6KOWbxTPbsqIixrFIREWRQuFD8KPuN8gp1BQ/Cj7jfIKdap6XxoNe6TlaCdnFhB7DkfwSueaqOtTzi5DmyxVGW3DIzCT2dIBddqqcPY6N2xwLT2EWXKWs5nIXSNJjN6ScAZ4XO6LwP2kn6N4q3jy1ZVXLj3Y2NrES4YXONjuv526+xc5191akbNiu51K+78hk2QtwuB4A7RfiVu6qKvZO6HHdtsTXMAawsObXBx2gjMZrL5vUvDbzW23ze67c+xex8KZze/D5uc+XBn68+nPtXtSBUTsa3FhDmue7c0A3NzsF7WA3ldaqdHRu3uvsPVbMbexaqLRr2szqCGkW6LbW6/e7Fq6+jOK/OJCD71r7R/cuuPhmN+Wq+o6ucuviT+9tppbRzY6GuJeSDByAvbbJIwAdt7qv6MeG0sLeEbB+As/XSRzaSKkLnCacsqJctjGjBAxwvcXJ5Q24ddlXdJ17WNAGQAwgdQFgsP6+S5Pf6bj+Hw44ttDpQCMtBzusGabrVXhr3hxdtvtCyJNKkjIfVW6Xo9OT7huBd+Ml6Rp9H830WyAZGKnZGf7WAHyK4X7PtW3VtdC1wvGxwnlP7IyHW8XYW9hK9H1UGNjmfM0t+ossnUZeZFmLlmvM55gWj9U1MP8A54z/AAF9aEZA+jtI0EGolOYPvNZG2+Wd7HjvUeuEBNDLfIx4Jz2QyMkcO2zHBanU7S4FJVse4XgnbUG+Vo5RyZP3MB8VHH+uKOo/1X7LFJBFGzFC52LLogm2e02JuAqtr3pGRtPD/Uc1r5gJGX95oHiBm6/Wt9T6cpSM5YzfdcEDt9Fj6yUlLVxhjZIw9vTY4u/UBYgjcCDb6L0s8bcdf28DiuOGcyupPo5TpDXuoeMDHuYy1sz0jxuW2GfZu2rK1I1oqW1sLOVc6N55NzSTaxBs7tBzupqnRoY7A6PO+VgSD2EZOCtOpuqkbJRVStY2wJiYSLkkWLrX6Ngdm3PqzyY8Ocy+z1uXqOO8d/meFnmnlxGz8J2uN9tstuQusGTTAiljwyPe8SRPuW2AAcARc7bgkbN639opBcBp3HZtWuptDsfVxNay13tJ4WBBP4BW25Y9vmPCxwzx5JZd7qkaxOczS1Wy5LWzPIBJNsbQ/K+wdMrQaZqLnCrXrVMx1RVVNh0pX2PEA4GnxACosr8TiSvO4Z4r6yvnJdN9gjf/ABdQdwhH5eLf8SuZ2XYfYDo/o1dRxdHAP7AXn/7Grvl8YVE9uuIiLAtUhERZFC4UPwo+43yCnUFD8KPuN8gp1qnpfBVTXDRgAM+HFGRgmb+3c8dnorWvl7AQQQCDkQd4O5SOdRwtETYpCX09jyUzMzHiJ6JG9vVu3cBrptB1Ud3RjnDM+lHZ2XAt2tPgtvrDoeooS6em6dOc3xEYg3tHy/uHiqx/1vR4sT2SQPta7CHN8DcOHgtXFz54evTB1PQ8fUecvF+sTigrHEtZTykHiwtHA5usP/1YtRVQUZxSFlTVj3IGHFHG4Zh07xkSMugMz2ZjV6Y1wonA3nqZAf0kuLfo99lUNIaxh3RhZybdl9pt/HgFfl1HJnO2eGfh/wAXw8WXfd2/yztKaYc+R00ri+ZxLieLiTnbdlYAbgFpJ6lzzcrG5Qk3OZX00qMJ2zT00oKlp4C9wAF75L9o6F8jg1oJJNgALkngF272c+zIU+GpqW3l96OM54Duc793Abu3ZOfJMYiTbdezbVDmVNd4tPLZz/2j9LPC5J6z1K3r8AX6vPttu6tUjWumwPcLdCQE/X3h/vFcj0JTtoK1zntvBhdSVDbXL6eQdBwG0khrb/uiIG1egNP6K5eItHvjpM7eHiuRaa0diOwCVl22dsc0npRu3i5AIO4gHiDMrmx81Op8EDwwuc9jhjieCA10ZzaRYZnMLNj0VTBuQd0dvSd/u8qDROl2xxc3na+WmLuja3KQyHbhvkOsbHbRtKzZtByhpkpyKqLI3jzeOp8Z6TT1L1+DqZlNZXVfN9b0fLhblhO6f8fjdHU9mnp53/U7Yb/4UNXoyCwb0wR0gb79+3qWA/SDmYmva5jv3AjjxHUpIpp57COKSQ7Oi0/W+wLZ687eR8+XiYefsz6GniDXtAcWOsSDhNnmzR/P0W2p4hS00lQ27ZpWuigybe5FjLt2D/dqw6ekhpgDWOBluJBTRnE6493lCMmt2nr69ixdY9a8DTUTC7iC2GMXbfg1oz6Ivm635IC8zqeeZXsw8vof8f0eeOuTlnn6OdadphAyOmabnKR23JoGGNufG7j4NWmCmqKl8r3SPN3uOJx6+A4AAAAcAF+NbuTDHtmnr1+A8d2a9K+zjQBo9HQROFpHAzSg7Q+Q4i090Frf7Vyz2YaimpnbPK3+hEQ83/W8ZtZ2XsT1C29d6Cz8+e/ljrGfuIiLK7UhERZFC4UPwo+43yCnUFD8KPuN8gp1qnpfBERSPwhUvWj2VUdXd7RyEpzJaOiT1t9LK6opl0PPemPYnWxEmNolbxYR/wATY+arsuoFc02MEo/9t/ovUyLucliNPMFH7O695s2CX7HAfUiwVv0F7Eql5BnLYW78w530abfldwRTebJHar+repFJRAGJmKTYZH5u8NzfBWBEVdu/boREUAqrrfqly4MsItMMyNgf6O81akQcAlrTG8teLOacLg4ZjiCD5FZNLXUxNw90D/maXD6ObmF1DW7UGmrxd14pwLNmZbFlsDgcnt6jnwIXGdZPZnpilJLGCqiGeOAEut+6K+IHu4tm1WyyuVsj0nXEf09ItI63U7/qXsJv2rHrdNygYarSTGt22E0bCf7YAHEeC5BV1EocWSXY4ZFrgWuHa12YUbGruce0bjoFZrxSwgikYZ5DmZJAWRg8cJ6bz1HD2qoV2kZZ5DLK8vecrm2Q3NAGTWjgOJWK2Ird6G1Rq6kjkYZJAd7WnD4vPRHiVfjjMXO2qY0nYrnqPqLLWSDItjHvvIyHUOLupXDVX2KWIkrXjjyUZ29Tn7uxv1XVKOijiYI42tYxuQa0WAXGfNJ4xTMbfaPRWi46eJsMQwsaLDiTvJ4krLRFjWCIiCkIiLIoXCh+FH3G+QU6gofhR9xvkFOtU9L4IiKQREQEREBERAREQEREBERAREQQVNDFILSMZIOD2hw/IWol1C0W4kuoqUk7TyMfot8imWz0NVR6q0MPwqaCM8WxMH8LaBoX6ijewREQEREBERBSERFkULhQ/Cj7jfIKdQUPwo+43yCnWqel8ERFIIiICIiAiIgIiICIiAiIgIiICIiAiIgIiICIiAiIgpCIiyKFwofhR9xvkFOoKH4Ufcb5BTrVPS+CIikEREBERAREQEREBERAREQEREBERAREQEREBERAREQUhERZFCOn9xvYPIKRESekCIiAiIgIiICIiAiIgIiICIiAiIgIiICIiAiIgIiICIiDQoiLErf/2Q=="/>
          <p:cNvSpPr>
            <a:spLocks noChangeAspect="1" noChangeArrowheads="1"/>
          </p:cNvSpPr>
          <p:nvPr/>
        </p:nvSpPr>
        <p:spPr bwMode="auto">
          <a:xfrm>
            <a:off x="152400" y="-158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6" descr="data:image/jpeg;base64,/9j/4AAQSkZJRgABAQAAAQABAAD/2wCEAAkGBhASERQQEhQVEhEVGBYQFBYWFhUYGhcUFxcVFhcWGBgXGyYgFxkjHRUUHy8gJCcpLCwtGB8xNTAqNSYrLCkBCQoKDgwOGg8PGikkHyQpLywtLCwsLCkwLCwpKSwpLCwsLTQsLTUsLiwsLCwpLCwsLCwsKSwpLCwpKSksLCkpKf/AABEIAOEA4QMBIgACEQEDEQH/xAAcAAEAAgMBAQEAAAAAAAAAAAAAAwYEBQcIAgH/xABCEAABAwICBQkHAwQBAgcBAAABAAIDBBESIQUGMUFRExQiYXFygbHRBzIzUpGSoUJiwSOC4fCyFkMkU2ODo7PxFf/EABoBAQADAQEBAAAAAAAAAAAAAAABAwQCBQb/xAAoEQEBAAIBBAAFBAMAAAAAAAAAAQIRAwQSITETIlFx8DJBYaEFM7H/2gAMAwEAAhEDEQA/AOx0VFFybOgz3W/pHAdSn5jF8jPtb6JQ/Cj7jfIKdcyTSJEHMYvkZ9rfROYxfIz7W+inRTqJ0g5jF8jPtb6JzGL5Gfa30U6JqGkHMYvkZ9rfROYxfIz7W+inRNQ0g5jF8jPtb6JzGL5Gfa30U6JqGkHMYvkZ9rfROYxfIz7W+inRNQ0g5jF8jPtb6JzGL5Gfa30U6JqGkHMYvkZ9rfROYxfIz7W+inRNQ0g5jF8jPtb6JzGL5Gfa30U6JqGkHMYvkZ9rfROYxfIz7W+inRNQ0g5jF8jPtb6JzGL5Gfa30U6JqGkHMYvkZ9rfROYxfIz7W+inRNQ0g5jF8jPtb6JzGL5Gfa30U6JqGkHMYvkZ9rfROYxfIz7W+inRNQ0onN2fK36BFIiy6jOuFD8KPuN8gp1BQ/Cj7jfIKdap6aIIiKQREQEREBERAREQEREBERAREQEREBERAREQEREBERBSERFkULhQ/Cj7jfIKdQUPwo+43yCnWqel8ERFIIiICIiAiIgIiICIiAiIgIiICIiAiIgIiICIvl8gG0gXyF+PBB9IiIKQiIsihcKH4Ufcb5BSTTNa0ucQ1rRckmwAG0k7go6H4Ufcb5Bfc8LXtcxwu1wLSOIO1ap6Xx9tcCLjMbV+rTaCxQ3pJHFxZd0Tj+uI5jxbmCN1hlay3K6oIiKAREQEREBa6r0w1k8VOBifJc5EdFov0jx2H6FbErT6Jpsc01Ucy48lH1Rs6OXa4Od4lTBuFraDST3SyxSMwFtnM/dGbi/1H5C2Sw6+mJwyN+Iy5HWP1NPUfRQMxFDS1TZGh7cwf9seBUyAiIgIiICIiAiIgLS6SomVUrYzfBCRI8tNumbFrO23SO8XbxWVpnSXIx3AxSOIZG0bXPcbAfU7dg2nJT6Oo+TjDb3d7znb3PObifH+FIyURFApCIiyKFwofhR9xvkFOoKH4Ufcb5BTrVPS+MHStAZGgtOGVhxxu4OG48WnYQv3RekRK3Zhe3ovYdrXDI+GRsd6zVoNJ03N5uds911mzj8B/hkD2LqefCG/RRU1Q17Q9pu0i4KlUJEREBERBjaQmLYzh942Y3vOIaPyVJS04YxrG7GgNHgsaRwfM1m6Mcoe867W/QYj4hZyAiIg1jyIJL7IpSAf2yHIHsds7bda2YUNXTNkY5jswRYrA0PWm7oJDeSPf8zNx7dx7L71I2qIigEREBERAX49wAJOQGa/VX9P1xkeyjjdhfIbONxk0C5txNrH6cVMmx96KlbVSuqdrI3OhiG0Bzbtkd3r4m9VnDit6oaOlZFG2NgwsaA1o6gplFBERBSERFkULhQ/Cj7jfIKdQUPwo+43yCnWqel8FHUQNe0scLtcLEdSkRSKxoqoNNIaZ/ubWHdbd5H6OG4XswK1enqVj2C+Tx7pG0Zgk/gHtAWKwSFoaHHCBbh5bOxd67vLnem4mrY2+84Dx/hYr9OwjeT2NKwf/wCUVC6gI7FPbDbOOtFONpc3taf4uvio1upGsc4SBzgCQ0XBcdwzG8qvV1GtJU0xHSte2duO2w+tlPZEbXvVR7nxOlfm97ySesdHLha1vBbtcJ0dr1pChd/UYeTuS4AmSM3NyRbpMJ23A35rrGqeuVNXx4oXAPHvxkjE3r/c3rH4OS5yxsTLPTfIiLh0Kv6x0jmFtTFk9h8M8rO/a7Jp4dE/pVgXxMxpaQ6xaQQb7Lb7qZdIqDRukGzRtkbsO0Ha1wyc08CDcELIfIALkgDiclUqQyxSS8k8OY7IZXuRYB/UbZHbfDfeUfRvecUhLj1nyG5ddiNrC/TUA/7gPZc+S+Dp+n3uP2v9FoTo+yjmhyU9kO5Y2awUx/7rR3rt/wCVlmxzNcLtIcOIII/C5tVQla1+NhxMc5juLSWn8J2Hc6jpbSLYYy47djR1+g3rU6r6NuXVb85H3a0naGE3cerEQPoN1lQtI6yyBrDUGSYNIvhsHYCc7W3237es3NunaB0xT1MLZKdwdHk2wyLSB7rm7WkcCovyzR7rZIiLh0IiIKQiIsihcKH4Ufcb5BTqCh+FH3G+QU61T0vgo55g0ElSLn3tF1yMAMULrS4DIXZHkogbOkscsbiC1gOVwTYhpC6iKyNY9dqSlceXfilti5Jli4DdiJIbGMsi8i/WtPH7V3EuwwRsYAHNvI9zi3O5LWsABy2AnaqTHqhFHJzmsD5uVcJYKcOcLgj41RIekcWeXvO2k2yXVNAsle0WIib+lsTQwAcNlznxKv8Ah5XHuviM16jCZ/DnmqxS+3eEScnPTloyzY4l2218EjW5WzuHFXjRGsVLWx8rTSiRo94ZhzCdz2Gxae0LE07o8uYWzMZUMt7krGvB+4XHgVy3SGrBgm53ohz4KqK730pLnCRgzcISffGQJiJPUcgonHlrunmOvj4d3ZfFdWrolpaqC4sP98VDqrrnFpGm5ZgwyN6E0fyvtfLi07QfDaCpKuUZrvHysqvV8Vrgi3aqbW1ElFUNqaZ3JysOIEbDsu1w/U0jIj+QCr3WHlWkfrbs6xwVA1kF2kb1327jl37UrW2LSFK2oZ0Xe5Ky9+TkAF29YzBB3ghb5ec/ZLrMaSvZGT/QqSKd9zsfc8k/txHD2P6l6LCy549tWyv0rQ19aZTgb8PZ3j6LK01VGwibtd73U3/PqsKeohponTTOEcbG4nOdsA9ScgN9wmM/dF+jKo9H2WNpDWKgp3cnLPG2S2LkwcUluPJsu63guaVOv1XpWd1NSF0FPYgNaS2aXdie9ubG78LLHi7aBnN9njcDRJIINriymY0uxH/1HdEHbuKeai2Y+1gqfajotp6T5R1Gmnb+Cy/4XxFrxo2e2CoYwuOECQOiJO4AShtz2Kj6R1J0ZESDT1M5/U91UGuJ7Gx4StJJqZo5x/oz1VE8m39dkc0ZGfRxQ4XNGzMgq6cHLremadXwW9vdNur1cK1ctP8ARc0bPpXQ+HHhko3noPjPKU772JsRbAczuab3NnK8aC1mhrI8TDheLY4yblvAg/qac7H62Nwol/ZoqGtbncjI7upaag0/NQT8tAbg5PYfde35XcDtsdoPiDvtIu3XyVT0w3IqzW0O+6u6wQ1kDaiI9F2RafeY7e1w4j87Vs15z9nOujqGps4/0HkNlH7dz+1u3suF6La4EAjMHNZs8e2u5dv1ERcOlIREWRQuFD8KPuN8gp1BQ/Cj7jfIKdap6XxBWzYWOdwH+FxnVWpZXVs9Q7ptYeXLTYh0djHTxZ7GkYXZ5Xc/iul+0CtMWj6iQbWxvcO0NcR5LnmqWjGmGswExvfNDDiAsbRRXF88xn42VuGO7FXJl242xbo6XlCeUaJgTiIPRkYTuF8iOAy7St7Q07YwMJtus4W/OwqpRyVULSZMEjB+rIEHZfpAAeCqenPaPVcuI2tDIWuLeVx5OLWlzhZxAaRmATwWzlwuvfh5fTcuOWd8Xu9+fzy6dplszmktAdwwkE+a5xpPRekBIHtY9hBDm2uTiByz7Vrofa81kscQaZI3OEcjnYLWJtibZpvtvt+quNfppoF+SZfLO17HryFwbK7psspO3GSs/X44TKZ52z8+yr1slRTVlPpBsbmQVN4K1gbYRy3bik6mOLmyDh/U4qx1zjmsLTOkhPQVcZgjayJkc4BLcNg8MdwA6LzmsWl0njgikOZdGxxOWZLRdZu3tzuL1uDknJxY5S7SwQl7rjINzJHktLrJRtsRYZ7cs/qrDoqcYHHi7+AtFpybG42OWxWRa5/WwmJ3RNj7zDvBGYPaDYr1XoTSAnpoZxmJY2S/c0O/leYdNMFh22XoHUWUt0LSu3imaR4My/hUc89OsWZRv5WZ79ovYd0ZD/etcs9oWkpNJVQoIS4RCR0URA6Mk8ZIke+xvZpBjbewuHOzyV40ppc0lDUVDbY2Rnk7/wDmu6EY67vc0Kp6jU8UL6iYuw4OSoosZJu90TXyOz/UenmD+q+1U6tuoWzGbqw6qanihYIWDEXAcvPbpSv+UfLENgbv2nMlXF9KxsfgsDREjWtAbkNwDgW+AOzwCzKqtaGkuLcI24rty43Vlll1FGOUsuVqiaw8mMyLEncbG/8AtlWJ4G2BxOANjuN9uWd9uSuWk5qGUkYCRf3mSNGzqfb/ADuUT9XaSRoMfKOIs2zTFttsPDf/AJXq8XUYSau3zvUdDzXO5zWvz+Fb0NXxRBzJH8pFIMMkDwCx7dhBZvdbeLWy2qpayaCOj5Y6+gc59HI4iPFe8bxm+nl4iwyO8DiAV0X/AKBifboPtc3N4sjfPo4ttt91m0+qVNgl0e8PMVQAW43sFpWZtLcOYdcDPeOxZupmGe8sb5eh0GfJx6wynhV6bSjZ4WytyDhmN4IyLT1g3C0el3ZFTUFFzd74wA1j7uDMePBIywcCSBtBGW7Ac1rtNT2BVGF3NvYvtXC/p4tmeXYvQ/sj08anR7GuN5IHGnd3WgOjP2OaL8Wlecy/LrXXfYFWHlKqHcWRSAdYL2n/AJD6KOWbxTPbsqIixrFIREWRQuFD8KPuN8gp1BQ/Cj7jfIKdap6XxoNe6TlaCdnFhB7DkfwSueaqOtTzi5DmyxVGW3DIzCT2dIBddqqcPY6N2xwLT2EWXKWs5nIXSNJjN6ScAZ4XO6LwP2kn6N4q3jy1ZVXLj3Y2NrES4YXONjuv526+xc5191akbNiu51K+78hk2QtwuB4A7RfiVu6qKvZO6HHdtsTXMAawsObXBx2gjMZrL5vUvDbzW23ze67c+xex8KZze/D5uc+XBn68+nPtXtSBUTsa3FhDmue7c0A3NzsF7WA3ldaqdHRu3uvsPVbMbexaqLRr2szqCGkW6LbW6/e7Fq6+jOK/OJCD71r7R/cuuPhmN+Wq+o6ucuviT+9tppbRzY6GuJeSDByAvbbJIwAdt7qv6MeG0sLeEbB+As/XSRzaSKkLnCacsqJctjGjBAxwvcXJ5Q24ddlXdJ17WNAGQAwgdQFgsP6+S5Pf6bj+Hw44ttDpQCMtBzusGabrVXhr3hxdtvtCyJNKkjIfVW6Xo9OT7huBd+Ml6Rp9H830WyAZGKnZGf7WAHyK4X7PtW3VtdC1wvGxwnlP7IyHW8XYW9hK9H1UGNjmfM0t+ossnUZeZFmLlmvM55gWj9U1MP8A54z/AAF9aEZA+jtI0EGolOYPvNZG2+Wd7HjvUeuEBNDLfIx4Jz2QyMkcO2zHBanU7S4FJVse4XgnbUG+Vo5RyZP3MB8VHH+uKOo/1X7LFJBFGzFC52LLogm2e02JuAqtr3pGRtPD/Uc1r5gJGX95oHiBm6/Wt9T6cpSM5YzfdcEDt9Fj6yUlLVxhjZIw9vTY4u/UBYgjcCDb6L0s8bcdf28DiuOGcyupPo5TpDXuoeMDHuYy1sz0jxuW2GfZu2rK1I1oqW1sLOVc6N55NzSTaxBs7tBzupqnRoY7A6PO+VgSD2EZOCtOpuqkbJRVStY2wJiYSLkkWLrX6Ngdm3PqzyY8Ocy+z1uXqOO8d/meFnmnlxGz8J2uN9tstuQusGTTAiljwyPe8SRPuW2AAcARc7bgkbN639opBcBp3HZtWuptDsfVxNay13tJ4WBBP4BW25Y9vmPCxwzx5JZd7qkaxOczS1Wy5LWzPIBJNsbQ/K+wdMrQaZqLnCrXrVMx1RVVNh0pX2PEA4GnxACosr8TiSvO4Z4r6yvnJdN9gjf/ABdQdwhH5eLf8SuZ2XYfYDo/o1dRxdHAP7AXn/7Grvl8YVE9uuIiLAtUhERZFC4UPwo+43yCnUFD8KPuN8gp1qnpfBVTXDRgAM+HFGRgmb+3c8dnorWvl7AQQQCDkQd4O5SOdRwtETYpCX09jyUzMzHiJ6JG9vVu3cBrptB1Ud3RjnDM+lHZ2XAt2tPgtvrDoeooS6em6dOc3xEYg3tHy/uHiqx/1vR4sT2SQPta7CHN8DcOHgtXFz54evTB1PQ8fUecvF+sTigrHEtZTykHiwtHA5usP/1YtRVQUZxSFlTVj3IGHFHG4Zh07xkSMugMz2ZjV6Y1wonA3nqZAf0kuLfo99lUNIaxh3RhZybdl9pt/HgFfl1HJnO2eGfh/wAXw8WXfd2/yztKaYc+R00ri+ZxLieLiTnbdlYAbgFpJ6lzzcrG5Qk3OZX00qMJ2zT00oKlp4C9wAF75L9o6F8jg1oJJNgALkngF272c+zIU+GpqW3l96OM54Duc793Abu3ZOfJMYiTbdezbVDmVNd4tPLZz/2j9LPC5J6z1K3r8AX6vPttu6tUjWumwPcLdCQE/X3h/vFcj0JTtoK1zntvBhdSVDbXL6eQdBwG0khrb/uiIG1egNP6K5eItHvjpM7eHiuRaa0diOwCVl22dsc0npRu3i5AIO4gHiDMrmx81Op8EDwwuc9jhjieCA10ZzaRYZnMLNj0VTBuQd0dvSd/u8qDROl2xxc3na+WmLuja3KQyHbhvkOsbHbRtKzZtByhpkpyKqLI3jzeOp8Z6TT1L1+DqZlNZXVfN9b0fLhblhO6f8fjdHU9mnp53/U7Yb/4UNXoyCwb0wR0gb79+3qWA/SDmYmva5jv3AjjxHUpIpp57COKSQ7Oi0/W+wLZ687eR8+XiYefsz6GniDXtAcWOsSDhNnmzR/P0W2p4hS00lQ27ZpWuigybe5FjLt2D/dqw6ekhpgDWOBluJBTRnE6493lCMmt2nr69ixdY9a8DTUTC7iC2GMXbfg1oz6Ivm635IC8zqeeZXsw8vof8f0eeOuTlnn6OdadphAyOmabnKR23JoGGNufG7j4NWmCmqKl8r3SPN3uOJx6+A4AAAAcAF+NbuTDHtmnr1+A8d2a9K+zjQBo9HQROFpHAzSg7Q+Q4i090Frf7Vyz2YaimpnbPK3+hEQ83/W8ZtZ2XsT1C29d6Cz8+e/ljrGfuIiLK7UhERZFC4UPwo+43yCnUFD8KPuN8gp1qnpfBERSPwhUvWj2VUdXd7RyEpzJaOiT1t9LK6opl0PPemPYnWxEmNolbxYR/wATY+arsuoFc02MEo/9t/ovUyLucliNPMFH7O695s2CX7HAfUiwVv0F7Eql5BnLYW78w530abfldwRTebJHar+repFJRAGJmKTYZH5u8NzfBWBEVdu/boREUAqrrfqly4MsItMMyNgf6O81akQcAlrTG8teLOacLg4ZjiCD5FZNLXUxNw90D/maXD6ObmF1DW7UGmrxd14pwLNmZbFlsDgcnt6jnwIXGdZPZnpilJLGCqiGeOAEut+6K+IHu4tm1WyyuVsj0nXEf09ItI63U7/qXsJv2rHrdNygYarSTGt22E0bCf7YAHEeC5BV1EocWSXY4ZFrgWuHa12YUbGruce0bjoFZrxSwgikYZ5DmZJAWRg8cJ6bz1HD2qoV2kZZ5DLK8vecrm2Q3NAGTWjgOJWK2Ird6G1Rq6kjkYZJAd7WnD4vPRHiVfjjMXO2qY0nYrnqPqLLWSDItjHvvIyHUOLupXDVX2KWIkrXjjyUZ29Tn7uxv1XVKOijiYI42tYxuQa0WAXGfNJ4xTMbfaPRWi46eJsMQwsaLDiTvJ4krLRFjWCIiCkIiLIoXCh+FH3G+QU6gofhR9xvkFOtU9L4IiKQREQEREBERAREQEREBERAREQQVNDFILSMZIOD2hw/IWol1C0W4kuoqUk7TyMfot8imWz0NVR6q0MPwqaCM8WxMH8LaBoX6ijewREQEREBERBSERFkULhQ/Cj7jfIKdQUPwo+43yCnWqel8ERFIIiICIiAiIgIiICIiAiIgIiICIiAiIgIiICIiAiIgpCIiyKFwofhR9xvkFOoKH4Ufcb5BTrVPS+CIikEREBERAREQEREBERAREQEREBERAREQEREBERAREQUhERZFCOn9xvYPIKRESekCIiAiIgIiICIiAiIgIiICIiAiIgIiICIiAiIgIiICIiDQoiLErf/2Q=="/>
          <p:cNvSpPr>
            <a:spLocks noChangeAspect="1" noChangeArrowheads="1"/>
          </p:cNvSpPr>
          <p:nvPr/>
        </p:nvSpPr>
        <p:spPr bwMode="auto">
          <a:xfrm>
            <a:off x="304800" y="1508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64704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33392" y="5013176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 han desarrollado una serie de servicios que intentan dar soporte a la calidad </a:t>
            </a:r>
          </a:p>
          <a:p>
            <a:r>
              <a:rPr lang="es-E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De las revistas científicas españolas</a:t>
            </a:r>
          </a:p>
          <a:p>
            <a:endParaRPr lang="es-E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38702"/>
              </p:ext>
            </p:extLst>
          </p:nvPr>
        </p:nvGraphicFramePr>
        <p:xfrm>
          <a:off x="288158" y="1770445"/>
          <a:ext cx="7884242" cy="2160240"/>
        </p:xfrm>
        <a:graphic>
          <a:graphicData uri="http://schemas.openxmlformats.org/drawingml/2006/table">
            <a:tbl>
              <a:tblPr/>
              <a:tblGrid>
                <a:gridCol w="3739500"/>
                <a:gridCol w="2236518"/>
                <a:gridCol w="1908224"/>
              </a:tblGrid>
              <a:tr h="349260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9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Convocatorias </a:t>
                      </a:r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FECYT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WOK</a:t>
                      </a:r>
                      <a:endParaRPr lang="es-ES" sz="15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SCOPUS</a:t>
                      </a:r>
                      <a:endParaRPr lang="es-ES" sz="15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9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Primera convocatoria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9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Segunda convocatoria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9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Tercera convocatoria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>
                          <a:solidFill>
                            <a:srgbClr val="1F497D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16</a:t>
                      </a:r>
                      <a:endParaRPr lang="es-ES" sz="15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196"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>
                          <a:solidFill>
                            <a:srgbClr val="1F497D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500" b="1" i="0" u="none" strike="noStrike" dirty="0" smtClean="0">
                          <a:solidFill>
                            <a:srgbClr val="1F497D"/>
                          </a:solidFill>
                          <a:latin typeface="Calibri"/>
                        </a:rPr>
                        <a:t>70</a:t>
                      </a:r>
                      <a:endParaRPr lang="es-ES" sz="1500" b="1" i="0" u="none" strike="noStrike" dirty="0">
                        <a:solidFill>
                          <a:srgbClr val="1F497D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32174" y="1178621"/>
            <a:ext cx="781223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b="1" dirty="0">
                <a:solidFill>
                  <a:srgbClr val="1F497D"/>
                </a:solidFill>
                <a:latin typeface="Calibri"/>
              </a:rPr>
              <a:t>WOK DISPONE DE </a:t>
            </a:r>
            <a:r>
              <a:rPr lang="es-ES" sz="1500" b="1" dirty="0" smtClean="0">
                <a:solidFill>
                  <a:srgbClr val="333399"/>
                </a:solidFill>
                <a:latin typeface="Calibri"/>
              </a:rPr>
              <a:t>175</a:t>
            </a:r>
            <a:r>
              <a:rPr lang="es-ES" sz="1500" b="1" dirty="0" smtClean="0">
                <a:solidFill>
                  <a:srgbClr val="1F497D"/>
                </a:solidFill>
                <a:latin typeface="Calibri"/>
              </a:rPr>
              <a:t> </a:t>
            </a:r>
            <a:r>
              <a:rPr lang="es-ES" sz="1500" b="1" dirty="0">
                <a:solidFill>
                  <a:srgbClr val="1F497D"/>
                </a:solidFill>
                <a:latin typeface="Calibri"/>
              </a:rPr>
              <a:t>REVISTAS ESPAÑOLAS Y SCOPUS </a:t>
            </a:r>
            <a:r>
              <a:rPr lang="es-ES" sz="1500" b="1" dirty="0" smtClean="0">
                <a:solidFill>
                  <a:srgbClr val="333399"/>
                </a:solidFill>
                <a:latin typeface="Calibri"/>
              </a:rPr>
              <a:t>345</a:t>
            </a:r>
            <a:endParaRPr lang="es-ES" sz="1500" b="1" dirty="0">
              <a:solidFill>
                <a:srgbClr val="333399"/>
              </a:solidFill>
              <a:latin typeface="Calibri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88158" y="4499828"/>
            <a:ext cx="810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2D2D8A"/>
                </a:solidFill>
              </a:rPr>
              <a:t>En total hay 76 revistas certificadas por FECYT en una u otra base de datos 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07950" y="165398"/>
            <a:ext cx="8640763" cy="46166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50000"/>
              </a:spcBef>
              <a:spcAft>
                <a:spcPct val="0"/>
              </a:spcAft>
              <a:defRPr sz="2400" b="0">
                <a:solidFill>
                  <a:srgbClr val="30CDD7"/>
                </a:solidFill>
                <a:latin typeface="Cambria" pitchFamily="18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2pPr>
            <a:lvl3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3pPr>
            <a:lvl4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4pPr>
            <a:lvl5pPr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5pPr>
            <a:lvl6pPr marL="4572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6pPr>
            <a:lvl7pPr marL="9144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7pPr>
            <a:lvl8pPr marL="13716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8pPr>
            <a:lvl9pPr marL="1828800" algn="l" rtl="0" eaLnBrk="1" fontAlgn="base" hangingPunct="1">
              <a:spcBef>
                <a:spcPct val="50000"/>
              </a:spcBef>
              <a:spcAft>
                <a:spcPct val="0"/>
              </a:spcAft>
              <a:defRPr sz="2000">
                <a:solidFill>
                  <a:srgbClr val="6699FF"/>
                </a:solidFill>
                <a:latin typeface="Georgia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s-ES" b="1" kern="1200" dirty="0" smtClean="0">
                <a:solidFill>
                  <a:schemeClr val="accent2"/>
                </a:solidFill>
              </a:rPr>
              <a:t> </a:t>
            </a:r>
            <a:r>
              <a:rPr lang="es-ES" b="1" dirty="0" smtClean="0">
                <a:solidFill>
                  <a:schemeClr val="accent2"/>
                </a:solidFill>
              </a:rPr>
              <a:t>Apoyo </a:t>
            </a:r>
            <a:r>
              <a:rPr lang="es-ES" b="1" dirty="0">
                <a:solidFill>
                  <a:schemeClr val="accent2"/>
                </a:solidFill>
              </a:rPr>
              <a:t>a revistas científicas</a:t>
            </a:r>
            <a:r>
              <a:rPr lang="es-ES" b="1" dirty="0" smtClean="0">
                <a:solidFill>
                  <a:schemeClr val="accent2"/>
                </a:solidFill>
              </a:rPr>
              <a:t>: presencia en </a:t>
            </a:r>
            <a:r>
              <a:rPr lang="es-ES" b="1" dirty="0" err="1" smtClean="0">
                <a:solidFill>
                  <a:schemeClr val="accent2"/>
                </a:solidFill>
              </a:rPr>
              <a:t>wok</a:t>
            </a:r>
            <a:r>
              <a:rPr lang="es-ES" b="1" dirty="0" smtClean="0">
                <a:solidFill>
                  <a:schemeClr val="accent2"/>
                </a:solidFill>
              </a:rPr>
              <a:t> y </a:t>
            </a:r>
            <a:r>
              <a:rPr lang="es-ES" b="1" dirty="0" err="1" smtClean="0">
                <a:solidFill>
                  <a:schemeClr val="accent2"/>
                </a:solidFill>
              </a:rPr>
              <a:t>scopus</a:t>
            </a:r>
            <a:endParaRPr lang="es-ES" b="1" dirty="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</a:pPr>
            <a:endParaRPr lang="es-ES" b="1" kern="1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71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260648"/>
            <a:ext cx="8640763" cy="830997"/>
          </a:xfrm>
        </p:spPr>
        <p:txBody>
          <a:bodyPr/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RECYT: Repositorio español de Ciencia y Tecnología</a:t>
            </a:r>
            <a:br>
              <a:rPr lang="es-ES" b="1" kern="1200" dirty="0">
                <a:solidFill>
                  <a:schemeClr val="accent2"/>
                </a:solidFill>
              </a:rPr>
            </a:br>
            <a:r>
              <a:rPr lang="es-ES" b="1" kern="1200" dirty="0">
                <a:solidFill>
                  <a:schemeClr val="accent2"/>
                </a:solidFill>
              </a:rPr>
              <a:t>Servicio para edición de revistas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2712" y="1345704"/>
            <a:ext cx="8712968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RECYT: es una plataforma desarrollada por FECYT que permite a las revistas certificadas en las convocatorias, el uso de un sistema de edición electrónica y publicación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 basa en el software libre o abierto </a:t>
            </a:r>
            <a:r>
              <a:rPr lang="es-ES" sz="1400" b="1" i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Open </a:t>
            </a:r>
            <a:r>
              <a:rPr lang="es-ES" sz="1400" b="1" i="1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Journal</a:t>
            </a:r>
            <a:r>
              <a:rPr lang="es-ES" sz="1400" b="1" i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1400" b="1" i="1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Systems</a:t>
            </a:r>
            <a:r>
              <a:rPr lang="es-ES" sz="1400" b="1" i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(OJS)</a:t>
            </a:r>
            <a:r>
              <a:rPr lang="es-ES" sz="1400" i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s-ES" sz="1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No hace falta pagar licencia</a:t>
            </a: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por su uso.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Es de código abierto</a:t>
            </a: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, lo que permite </a:t>
            </a: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adaptaciones y personalizaciones</a:t>
            </a: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propias.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2712" y="2912858"/>
            <a:ext cx="8712968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Hay dos perfiles de usuario en función de sus permisos: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Usuarios no registrados</a:t>
            </a: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: podrán consultar y realizar búsquedas en la Hemeroteca.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Usuarios registrados</a:t>
            </a: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: con diferentes roles (autor, editor, administrador, revisor...) en la zona de edición de revistas. El mismo usuario registrado podrá ejercer diferentes roles en distintas revistas o la misma revista.</a:t>
            </a:r>
          </a:p>
          <a:p>
            <a:pPr>
              <a:spcAft>
                <a:spcPts val="600"/>
              </a:spcAft>
            </a:pPr>
            <a:endParaRPr lang="es-ES" sz="14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q"/>
            </a:pP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En la actualidad existen unos </a:t>
            </a:r>
            <a:r>
              <a:rPr lang="es-ES" sz="14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9000</a:t>
            </a:r>
            <a:r>
              <a:rPr lang="es-ES" sz="14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usuarios registrados en RECYT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" y="159023"/>
            <a:ext cx="8640763" cy="830997"/>
          </a:xfrm>
        </p:spPr>
        <p:txBody>
          <a:bodyPr/>
          <a:lstStyle/>
          <a:p>
            <a:pPr algn="ctr"/>
            <a:r>
              <a:rPr lang="es-ES" b="1" kern="1200" dirty="0">
                <a:solidFill>
                  <a:schemeClr val="accent2"/>
                </a:solidFill>
              </a:rPr>
              <a:t>RECYT: Repositorio español de Ciencia y Tecnología</a:t>
            </a:r>
            <a:br>
              <a:rPr lang="es-ES" b="1" kern="1200" dirty="0">
                <a:solidFill>
                  <a:schemeClr val="accent2"/>
                </a:solidFill>
              </a:rPr>
            </a:br>
            <a:r>
              <a:rPr lang="es-ES" b="1" kern="1200" dirty="0">
                <a:solidFill>
                  <a:schemeClr val="accent2"/>
                </a:solidFill>
              </a:rPr>
              <a:t>Servicio de ayuda para la edición de revistas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68" y="1484784"/>
            <a:ext cx="5832648" cy="3920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915816" y="98072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hlinkClick r:id="rId4"/>
              </a:rPr>
              <a:t>www.recyt.fecyt.es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77832" y="5118283"/>
            <a:ext cx="8490144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s-ES" sz="16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El potencial de OJS reside en que permite a las revistas la gestión del proceso de edición desde una plataforma con un flujo de trabajo definido, lo que permite la publicación electrónica de sus contenidos sin un coste añadido.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516216" y="2060848"/>
            <a:ext cx="2016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q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Listado de revistas incluidas en el repositorio</a:t>
            </a:r>
          </a:p>
          <a:p>
            <a:pPr marL="171450" indent="-171450">
              <a:buFont typeface="Wingdings" pitchFamily="2" charset="2"/>
              <a:buChar char="q"/>
            </a:pPr>
            <a:endParaRPr lang="es-ES" sz="12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itchFamily="2" charset="2"/>
              <a:buChar char="q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Parte privada para el acceso y uso de la herramienta con el acceso a usuarios</a:t>
            </a:r>
          </a:p>
          <a:p>
            <a:pPr marL="171450" indent="-171450">
              <a:buFont typeface="Wingdings" pitchFamily="2" charset="2"/>
              <a:buChar char="q"/>
            </a:pPr>
            <a:endParaRPr lang="es-ES" sz="12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itchFamily="2" charset="2"/>
              <a:buChar char="q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Buscador</a:t>
            </a:r>
          </a:p>
          <a:p>
            <a:pPr marL="171450" indent="-171450">
              <a:buFont typeface="Wingdings" pitchFamily="2" charset="2"/>
              <a:buChar char="q"/>
            </a:pPr>
            <a:endParaRPr lang="es-ES" sz="1200" dirty="0" smtClean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itchFamily="2" charset="2"/>
              <a:buChar char="q"/>
            </a:pPr>
            <a:r>
              <a:rPr lang="es-ES" sz="1200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Manual OJS</a:t>
            </a:r>
            <a:endParaRPr lang="es-ES" sz="1200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1_FECYT_2012">
  <a:themeElements>
    <a:clrScheme name="FECYT-20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2D8A"/>
      </a:accent1>
      <a:accent2>
        <a:srgbClr val="333399"/>
      </a:accent2>
      <a:accent3>
        <a:srgbClr val="0033CC"/>
      </a:accent3>
      <a:accent4>
        <a:srgbClr val="008000"/>
      </a:accent4>
      <a:accent5>
        <a:srgbClr val="4C6600"/>
      </a:accent5>
      <a:accent6>
        <a:srgbClr val="C00000"/>
      </a:accent6>
      <a:hlink>
        <a:srgbClr val="009999"/>
      </a:hlink>
      <a:folHlink>
        <a:srgbClr val="99CC00"/>
      </a:folHlink>
    </a:clrScheme>
    <a:fontScheme name="Diseño predeterminado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ECYT-2012">
    <a:dk1>
      <a:srgbClr val="000000"/>
    </a:dk1>
    <a:lt1>
      <a:srgbClr val="FFFFFF"/>
    </a:lt1>
    <a:dk2>
      <a:srgbClr val="000000"/>
    </a:dk2>
    <a:lt2>
      <a:srgbClr val="808080"/>
    </a:lt2>
    <a:accent1>
      <a:srgbClr val="2D2D8A"/>
    </a:accent1>
    <a:accent2>
      <a:srgbClr val="333399"/>
    </a:accent2>
    <a:accent3>
      <a:srgbClr val="0033CC"/>
    </a:accent3>
    <a:accent4>
      <a:srgbClr val="008000"/>
    </a:accent4>
    <a:accent5>
      <a:srgbClr val="4C6600"/>
    </a:accent5>
    <a:accent6>
      <a:srgbClr val="C00000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</TotalTime>
  <Words>1756</Words>
  <Application>Microsoft Office PowerPoint</Application>
  <PresentationFormat>Presentación en pantalla (4:3)</PresentationFormat>
  <Paragraphs>179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1_FECYT_2012</vt:lpstr>
      <vt:lpstr>Proyecto ARCE: servicios a las revistas científicas españolas.       Taller sobre libro electrónico UNE / CSIC 6 de junio de 2013</vt:lpstr>
      <vt:lpstr>Presentación de PowerPoint</vt:lpstr>
      <vt:lpstr>Fundación Española para la Ciencia y la Tecnología</vt:lpstr>
      <vt:lpstr>Presentación de PowerPoint</vt:lpstr>
      <vt:lpstr>           Panorama de las revistas científicas españolas</vt:lpstr>
      <vt:lpstr>Apoyo a revistas científicas: Objetivo</vt:lpstr>
      <vt:lpstr>Presentación de PowerPoint</vt:lpstr>
      <vt:lpstr>RECYT: Repositorio español de Ciencia y Tecnología Servicio para edición de revistas</vt:lpstr>
      <vt:lpstr>RECYT: Repositorio español de Ciencia y Tecnología Servicio de ayuda para la edición de revistas</vt:lpstr>
      <vt:lpstr>Situación actual de RECYT</vt:lpstr>
      <vt:lpstr>Otras necesidades: oportunidades de mejora</vt:lpstr>
      <vt:lpstr>Servicios de mejora de la calidad de revistas</vt:lpstr>
      <vt:lpstr>Hacia donde caminamos </vt:lpstr>
      <vt:lpstr>Acciones en marcha</vt:lpstr>
      <vt:lpstr>                                  Muchas gracias               cristina.gonzalez@fecyt.es                            evaluacionarce@fecyt.es </vt:lpstr>
    </vt:vector>
  </TitlesOfParts>
  <Company>Fundación Genoma España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ARCE: APOYO A LAS REVISTAS CIENTÍFICAS ESPAÑOLAS  Universidad de Navarra, 26 de abril de 2013</dc:title>
  <dc:creator>lmartin</dc:creator>
  <cp:lastModifiedBy> </cp:lastModifiedBy>
  <cp:revision>30</cp:revision>
  <cp:lastPrinted>2013-06-05T15:38:49Z</cp:lastPrinted>
  <dcterms:created xsi:type="dcterms:W3CDTF">2013-06-04T12:53:56Z</dcterms:created>
  <dcterms:modified xsi:type="dcterms:W3CDTF">2013-06-06T09:23:40Z</dcterms:modified>
</cp:coreProperties>
</file>