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004" r:id="rId2"/>
    <p:sldMasterId id="2147484060" r:id="rId3"/>
  </p:sldMasterIdLst>
  <p:notesMasterIdLst>
    <p:notesMasterId r:id="rId25"/>
  </p:notesMasterIdLst>
  <p:handoutMasterIdLst>
    <p:handoutMasterId r:id="rId26"/>
  </p:handoutMasterIdLst>
  <p:sldIdLst>
    <p:sldId id="256" r:id="rId4"/>
    <p:sldId id="438" r:id="rId5"/>
    <p:sldId id="338" r:id="rId6"/>
    <p:sldId id="440" r:id="rId7"/>
    <p:sldId id="442" r:id="rId8"/>
    <p:sldId id="408" r:id="rId9"/>
    <p:sldId id="356" r:id="rId10"/>
    <p:sldId id="418" r:id="rId11"/>
    <p:sldId id="357" r:id="rId12"/>
    <p:sldId id="403" r:id="rId13"/>
    <p:sldId id="452" r:id="rId14"/>
    <p:sldId id="439" r:id="rId15"/>
    <p:sldId id="450" r:id="rId16"/>
    <p:sldId id="406" r:id="rId17"/>
    <p:sldId id="443" r:id="rId18"/>
    <p:sldId id="449" r:id="rId19"/>
    <p:sldId id="451" r:id="rId20"/>
    <p:sldId id="455" r:id="rId21"/>
    <p:sldId id="454" r:id="rId22"/>
    <p:sldId id="456" r:id="rId23"/>
    <p:sldId id="453" r:id="rId24"/>
  </p:sldIdLst>
  <p:sldSz cx="9144000" cy="6858000" type="screen4x3"/>
  <p:notesSz cx="6735763" cy="98663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D44"/>
    <a:srgbClr val="3B3D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117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911F2E-924C-456C-B88C-8836C847286F}" type="datetimeFigureOut">
              <a:rPr lang="fr-BE"/>
              <a:pPr>
                <a:defRPr/>
              </a:pPr>
              <a:t>31/05/2013</a:t>
            </a:fld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A80C52-2D30-4112-BDBD-ABF25570C161}" type="slidenum">
              <a:rPr lang="fr-BE"/>
              <a:pPr>
                <a:defRPr/>
              </a:pPr>
              <a:t>‹Nº›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2C9AC9-EB9B-4302-8E27-93A4D9762771}" type="datetimeFigureOut">
              <a:rPr lang="fr-BE"/>
              <a:pPr>
                <a:defRPr/>
              </a:pPr>
              <a:t>31/05/2013</a:t>
            </a:fld>
            <a:endParaRPr lang="fr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D22BE8-C182-43A3-8320-439A0B4219C9}" type="slidenum">
              <a:rPr lang="fr-BE"/>
              <a:pPr>
                <a:defRPr/>
              </a:pPr>
              <a:t>‹Nº›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9C3A99-6558-4D89-AD32-A3D835DBA830}" type="slidenum">
              <a:rPr lang="fr-BE" smtClean="0"/>
              <a:pPr>
                <a:defRPr/>
              </a:pPr>
              <a:t>1</a:t>
            </a:fld>
            <a:endParaRPr lang="fr-B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 smtClean="0"/>
              <a:t>   </a:t>
            </a:r>
          </a:p>
          <a:p>
            <a:pPr>
              <a:defRPr/>
            </a:pPr>
            <a:r>
              <a:rPr lang="en-GB" sz="1050" b="1" dirty="0" smtClean="0"/>
              <a:t> </a:t>
            </a:r>
            <a:endParaRPr lang="en-GB" sz="1050" dirty="0" smtClean="0"/>
          </a:p>
          <a:p>
            <a:pPr>
              <a:defRPr/>
            </a:pPr>
            <a:r>
              <a:rPr lang="en-GB" sz="1050" dirty="0" smtClean="0"/>
              <a:t> </a:t>
            </a:r>
          </a:p>
          <a:p>
            <a:pPr>
              <a:defRPr/>
            </a:pPr>
            <a:r>
              <a:rPr lang="en-GB" sz="1050" dirty="0" smtClean="0"/>
              <a:t> </a:t>
            </a:r>
          </a:p>
          <a:p>
            <a:pPr>
              <a:defRPr/>
            </a:pPr>
            <a:r>
              <a:rPr lang="en-GB" sz="1050" dirty="0" smtClean="0"/>
              <a:t> </a:t>
            </a:r>
          </a:p>
          <a:p>
            <a:pPr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46B55-5D2F-4E12-B5C1-3225F0E98637}" type="slidenum">
              <a:rPr lang="nl-NL" smtClean="0">
                <a:latin typeface="Arial" pitchFamily="34" charset="0"/>
                <a:ea typeface="MS PGothic" pitchFamily="34" charset="-128"/>
              </a:rPr>
              <a:pPr/>
              <a:t>11</a:t>
            </a:fld>
            <a:endParaRPr lang="nl-NL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065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baseline="0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D88F-982F-4A48-B9C0-B13D08AD5F26}" type="slidenum">
              <a:rPr lang="en-AU" smtClean="0"/>
              <a:pPr/>
              <a:t>12</a:t>
            </a:fld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Permítame darles algunos ejemplos. La entidad de gestión de Reino Unido, CLA, facilita licencias generales anuales a las escuelas públicas y privadas, a los centros de enseñanza superior y a las universidades, tanto en Inglaterra como en Escocia, Gales e Irlanda del Norte </a:t>
            </a:r>
          </a:p>
          <a:p>
            <a:endParaRPr lang="es-ES" dirty="0" smtClean="0"/>
          </a:p>
          <a:p>
            <a:r>
              <a:rPr lang="es-ES" dirty="0" smtClean="0"/>
              <a:t>Un reciente estudio de Price </a:t>
            </a:r>
            <a:r>
              <a:rPr lang="es-ES" dirty="0" err="1" smtClean="0"/>
              <a:t>Waterhouse</a:t>
            </a:r>
            <a:r>
              <a:rPr lang="es-ES" dirty="0" smtClean="0"/>
              <a:t> Cooper sobre el impacto económico de las cantidades que CLA reparte a los titulares de derechos en concepto de derechos de autor demuestra que son una fuente muy importante de recursos para autores y editores, y que la eliminación de estos ingresos desincentivaría el desarrollo y creación de nuevas obras en este mercado de la edición educativa.</a:t>
            </a:r>
          </a:p>
          <a:p>
            <a:endParaRPr lang="es-ES" dirty="0" smtClean="0"/>
          </a:p>
          <a:p>
            <a:r>
              <a:rPr lang="es-ES" dirty="0" smtClean="0"/>
              <a:t>Los ingresos por licencias de uso secundario para los editores son aproximadamente equivalente a su presupuesto para la inversión en nuevas obras. La pérdida de estos ingresos que tendría un impacto directo en la inversión, especialmente en la destinada los desarrollos digitales.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D88F-982F-4A48-B9C0-B13D08AD5F26}" type="slidenum">
              <a:rPr lang="en-AU" smtClean="0"/>
              <a:pPr/>
              <a:t>15</a:t>
            </a:fld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D88F-982F-4A48-B9C0-B13D08AD5F26}" type="slidenum">
              <a:rPr lang="en-AU" smtClean="0"/>
              <a:pPr/>
              <a:t>16</a:t>
            </a:fld>
            <a:endParaRPr lang="en-A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 smtClean="0"/>
              <a:t>   </a:t>
            </a:r>
          </a:p>
          <a:p>
            <a:pPr>
              <a:defRPr/>
            </a:pPr>
            <a:r>
              <a:rPr lang="en-GB" sz="1050" b="1" dirty="0" smtClean="0"/>
              <a:t> </a:t>
            </a:r>
            <a:endParaRPr lang="en-GB" sz="1050" dirty="0" smtClean="0"/>
          </a:p>
          <a:p>
            <a:pPr>
              <a:defRPr/>
            </a:pPr>
            <a:r>
              <a:rPr lang="en-GB" sz="1050" dirty="0" smtClean="0"/>
              <a:t> </a:t>
            </a:r>
          </a:p>
          <a:p>
            <a:pPr>
              <a:defRPr/>
            </a:pPr>
            <a:r>
              <a:rPr lang="en-GB" sz="1050" dirty="0" smtClean="0"/>
              <a:t> </a:t>
            </a:r>
          </a:p>
          <a:p>
            <a:pPr>
              <a:defRPr/>
            </a:pPr>
            <a:r>
              <a:rPr lang="en-GB" sz="1050" dirty="0" smtClean="0"/>
              <a:t> </a:t>
            </a:r>
          </a:p>
          <a:p>
            <a:pPr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46B55-5D2F-4E12-B5C1-3225F0E98637}" type="slidenum">
              <a:rPr lang="nl-NL" smtClean="0">
                <a:latin typeface="Arial" pitchFamily="34" charset="0"/>
                <a:ea typeface="MS PGothic" pitchFamily="34" charset="-128"/>
              </a:rPr>
              <a:pPr/>
              <a:t>17</a:t>
            </a:fld>
            <a:endParaRPr lang="nl-NL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8876F-86B1-4275-88DF-71DF63F2881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8876F-86B1-4275-88DF-71DF63F2881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 smtClean="0"/>
              <a:t>Instituciones educativas, estudiantes, profesores, investigadores- la sociedad en su conjunto- necesita acceder a buenos recursos educativos nacionales. El sector de las editoriales educativas necesita protección. Las entidades de gestión contribuyen a ello. </a:t>
            </a:r>
          </a:p>
          <a:p>
            <a:pPr eaLnBrk="1" hangingPunct="1">
              <a:spcBef>
                <a:spcPct val="0"/>
              </a:spcBef>
            </a:pPr>
            <a:endParaRPr lang="es-ES" dirty="0" smtClean="0"/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Facilitar el acceso a material educativo a través de acuerdos entre entidades de gestión y los titulares de derechos es la mejor forma de ofrecer una solución adecuada a los requerimientos de los usuarios, que se resumen en la necesidad de acceder legalmente a material educativo de gran calidad en un escenario que está en continuo cambio. </a:t>
            </a:r>
          </a:p>
          <a:p>
            <a:pPr eaLnBrk="1" hangingPunct="1">
              <a:spcBef>
                <a:spcPct val="0"/>
              </a:spcBef>
            </a:pPr>
            <a:endParaRPr lang="es-ES" dirty="0" smtClean="0"/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La gestión colectiva facilita el acceso continuo a los contenidos de millones de titulares de derechos de una forma más segura, sencilla, rápida, innovadora y práctica, y a un precio adecuado. Este sistema funciona tanto en países desarrollados como en los que están en vías de desarrollo.</a:t>
            </a:r>
          </a:p>
          <a:p>
            <a:pPr eaLnBrk="1" hangingPunct="1">
              <a:spcBef>
                <a:spcPct val="0"/>
              </a:spcBef>
            </a:pPr>
            <a:endParaRPr lang="es-ES" dirty="0" smtClean="0"/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Además, la existencia de una industria cultural local próspera y un buen sistema educativo con un amplio acceso a contenidos nacionales contribuyen positiva y significativamente a la economía nacional y al empleo.</a:t>
            </a:r>
          </a:p>
          <a:p>
            <a:pPr eaLnBrk="1" hangingPunct="1">
              <a:spcBef>
                <a:spcPct val="0"/>
              </a:spcBef>
            </a:pPr>
            <a:endParaRPr lang="es-ES" dirty="0" smtClean="0"/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Facilitar recursos educativos nacionales de calidad y proteger la industria editorial local requieren orden, reparto transparente y normas claras sobre derechos de autor.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0B63E9-BEAF-4F75-8250-7E900C8412D7}" type="slidenum">
              <a:rPr lang="fr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 smtClean="0"/>
              <a:t>   </a:t>
            </a:r>
          </a:p>
          <a:p>
            <a:pPr>
              <a:defRPr/>
            </a:pPr>
            <a:r>
              <a:rPr lang="en-GB" sz="1050" b="1" dirty="0" smtClean="0"/>
              <a:t> </a:t>
            </a:r>
            <a:endParaRPr lang="en-GB" sz="1050" dirty="0" smtClean="0"/>
          </a:p>
          <a:p>
            <a:pPr>
              <a:defRPr/>
            </a:pPr>
            <a:r>
              <a:rPr lang="en-GB" sz="1050" dirty="0" smtClean="0"/>
              <a:t> </a:t>
            </a:r>
          </a:p>
          <a:p>
            <a:pPr>
              <a:defRPr/>
            </a:pPr>
            <a:r>
              <a:rPr lang="en-GB" sz="1050" dirty="0" smtClean="0"/>
              <a:t> </a:t>
            </a:r>
          </a:p>
          <a:p>
            <a:pPr>
              <a:defRPr/>
            </a:pPr>
            <a:r>
              <a:rPr lang="en-GB" sz="1050" dirty="0" smtClean="0"/>
              <a:t> </a:t>
            </a:r>
          </a:p>
          <a:p>
            <a:pPr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46B55-5D2F-4E12-B5C1-3225F0E98637}" type="slidenum">
              <a:rPr lang="nl-NL" smtClean="0">
                <a:latin typeface="Arial" pitchFamily="34" charset="0"/>
                <a:ea typeface="MS PGothic" pitchFamily="34" charset="-128"/>
              </a:rPr>
              <a:pPr/>
              <a:t>2</a:t>
            </a:fld>
            <a:endParaRPr lang="nl-NL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3F4201-8F7B-4367-BA06-F80EEC0D58FE}" type="slidenum">
              <a:rPr lang="nl-NL" smtClean="0">
                <a:ea typeface="ＭＳ Ｐゴシック" pitchFamily="34" charset="-128"/>
              </a:rPr>
              <a:pPr>
                <a:defRPr/>
              </a:pPr>
              <a:t>3</a:t>
            </a:fld>
            <a:endParaRPr lang="nl-NL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 smtClean="0"/>
              <a:t>   </a:t>
            </a:r>
          </a:p>
          <a:p>
            <a:pPr>
              <a:defRPr/>
            </a:pPr>
            <a:r>
              <a:rPr lang="en-GB" sz="1050" b="1" dirty="0" smtClean="0"/>
              <a:t> </a:t>
            </a:r>
            <a:endParaRPr lang="en-GB" sz="1050" dirty="0" smtClean="0"/>
          </a:p>
          <a:p>
            <a:pPr>
              <a:defRPr/>
            </a:pPr>
            <a:r>
              <a:rPr lang="en-GB" sz="1050" dirty="0" smtClean="0"/>
              <a:t> </a:t>
            </a:r>
          </a:p>
          <a:p>
            <a:pPr>
              <a:defRPr/>
            </a:pPr>
            <a:r>
              <a:rPr lang="en-GB" sz="1050" dirty="0" smtClean="0"/>
              <a:t> </a:t>
            </a:r>
          </a:p>
          <a:p>
            <a:pPr>
              <a:defRPr/>
            </a:pPr>
            <a:r>
              <a:rPr lang="en-GB" sz="1050" dirty="0" smtClean="0"/>
              <a:t> </a:t>
            </a:r>
          </a:p>
          <a:p>
            <a:pPr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46B55-5D2F-4E12-B5C1-3225F0E98637}" type="slidenum">
              <a:rPr lang="nl-NL" smtClean="0">
                <a:latin typeface="Arial" pitchFamily="34" charset="0"/>
                <a:ea typeface="MS PGothic" pitchFamily="34" charset="-128"/>
              </a:rPr>
              <a:pPr/>
              <a:t>4</a:t>
            </a:fld>
            <a:endParaRPr lang="nl-NL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noProof="0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40F2A-A275-4489-83C3-4ABC0038F50C}" type="slidenum">
              <a:rPr lang="nl-NL" smtClean="0">
                <a:latin typeface="Arial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>
              <a:latin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7B374F-753B-4B2A-8BCA-0043140E2F3F}" type="slidenum">
              <a:rPr lang="nl-NL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nl-NL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58564-E537-4A47-8C93-48FF8675B04C}" type="slidenum">
              <a:rPr lang="nl-NL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8</a:t>
            </a:fld>
            <a:endParaRPr lang="nl-NL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F26C7E-D9B6-44C9-95BA-CACF66828CC5}" type="slidenum">
              <a:rPr lang="nl-NL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nl-NL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C1115-8726-45B7-9DF0-85B81566B74F}" type="slidenum">
              <a:rPr lang="nl-NL" smtClean="0">
                <a:latin typeface="Arial" pitchFamily="34" charset="0"/>
                <a:ea typeface="MS PGothic" pitchFamily="34" charset="-128"/>
              </a:rPr>
              <a:pPr>
                <a:defRPr/>
              </a:pPr>
              <a:t>10</a:t>
            </a:fld>
            <a:endParaRPr lang="nl-NL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_b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14" y="1421442"/>
            <a:ext cx="756750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14" y="2926879"/>
            <a:ext cx="7567506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48322-90FD-48AF-A1CF-0581EF000640}" type="slidenum">
              <a:rPr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0ABD9-C260-4DDE-89F3-267179971CBD}" type="slidenum">
              <a:rPr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FCC3E-AA96-40EE-9901-6408C5F2A9CC}" type="slidenum">
              <a:rPr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E4CA86-61CF-444A-A3A0-71A37C4333EE}" type="datetimeFigureOut">
              <a:rPr lang="fr-FR"/>
              <a:pPr>
                <a:defRPr/>
              </a:pPr>
              <a:t>31/05/2013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E16F0A-78CE-4D71-BADF-A0EA2040744D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6AEFFB-2575-4859-9A1D-0A60C1187E0A}" type="datetimeFigureOut">
              <a:rPr lang="fr-FR"/>
              <a:pPr>
                <a:defRPr/>
              </a:pPr>
              <a:t>31/05/2013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39B6A8-ABB4-4B35-B0E5-18590B4F22B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19B0EB-63EF-40BC-8AE0-50CB4ED7E00C}" type="datetimeFigureOut">
              <a:rPr lang="fr-FR"/>
              <a:pPr>
                <a:defRPr/>
              </a:pPr>
              <a:t>31/05/2013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4AB297-6F78-41A8-B398-BCE8EF599556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21FC8C-3DA0-4854-9F8C-982D31B514E0}" type="datetimeFigureOut">
              <a:rPr lang="fr-FR"/>
              <a:pPr>
                <a:defRPr/>
              </a:pPr>
              <a:t>31/05/2013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008EBE-0AB6-4336-A04B-CBDC617FB761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E5777B-BAA8-4FED-963C-27AF33A5F913}" type="datetimeFigureOut">
              <a:rPr lang="fr-FR"/>
              <a:pPr>
                <a:defRPr/>
              </a:pPr>
              <a:t>31/05/2013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C5F567-0B4C-4F0A-AEB0-9EEEB4524ACE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CFAF6B-12EE-4E2B-A973-645F064F79FE}" type="datetimeFigureOut">
              <a:rPr lang="fr-FR"/>
              <a:pPr>
                <a:defRPr/>
              </a:pPr>
              <a:t>31/05/2013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1E6DF6-935B-4270-84D9-F469CB1148C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868CF3-AC93-41C4-8E1D-E9BBC9D0E3B5}" type="datetimeFigureOut">
              <a:rPr lang="fr-FR"/>
              <a:pPr>
                <a:defRPr/>
              </a:pPr>
              <a:t>31/05/2013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E62209-6F48-4841-9F1E-FF7BFDAAC19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C50F38-5842-44ED-AB76-F36B124D453D}" type="datetimeFigureOut">
              <a:rPr lang="fr-FR"/>
              <a:pPr>
                <a:defRPr/>
              </a:pPr>
              <a:t>31/05/2013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53063-A502-49C7-93C5-1FB7C6CD738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09AD-6368-4D56-A329-3299B685597D}" type="slidenum">
              <a:rPr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7CC9EF-F6CF-41CD-9800-4F1B2B5075EB}" type="datetimeFigureOut">
              <a:rPr lang="fr-FR"/>
              <a:pPr>
                <a:defRPr/>
              </a:pPr>
              <a:t>31/05/2013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2F1EFB-A251-4551-960C-0172B0CE4F0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59E642-A439-4EAF-AD05-33A740BFE23D}" type="datetimeFigureOut">
              <a:rPr lang="fr-FR"/>
              <a:pPr>
                <a:defRPr/>
              </a:pPr>
              <a:t>31/05/2013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406F36-4101-4A34-BDF2-F154BA68918A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F5174A-8C7B-412A-982C-F7693316D9EE}" type="datetimeFigureOut">
              <a:rPr lang="fr-FR"/>
              <a:pPr>
                <a:defRPr/>
              </a:pPr>
              <a:t>31/05/2013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9E2F5E-6F58-4B3A-82D7-D517357EA647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_b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14" y="1421442"/>
            <a:ext cx="756750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14" y="2926879"/>
            <a:ext cx="7567506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ED1E-3332-472B-B723-D0C4EDDDE8D6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71073-FC5B-4710-B726-6CB0738EC64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2065-4AE5-4633-A2D2-7ABA0CA6B5A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8430" y="2324424"/>
            <a:ext cx="3357369" cy="380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335" y="2324424"/>
            <a:ext cx="3357369" cy="380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AB70-B567-42F9-AC29-8ED5C845E744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2F4B5-19E0-418B-B8A6-C6187233543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B498E-4A0A-48A2-857B-F6CD676332D3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27CE-9A93-4D93-AA98-A65F0279703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C0AE-463E-4DEA-99E7-BA9A2E268970}" type="slidenum">
              <a:rPr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3F738-B5FE-4B8E-8576-FB060B17E0A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3B13-479E-490D-94B8-6ADC6D57633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3D52-191A-41C0-A2C4-ECF4A803FB9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61A8-A643-45C6-BE40-D8042F766767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8430" y="2324424"/>
            <a:ext cx="3357369" cy="380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335" y="2324424"/>
            <a:ext cx="3357369" cy="380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7A988-4E21-4F74-959F-D2264F74E491}" type="slidenum">
              <a:rPr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51838-DF9C-4BC8-9B85-CDF16C9F76FD}" type="slidenum">
              <a:rPr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BCB3-B6C7-40A4-B519-4EAAFEB93207}" type="slidenum">
              <a:rPr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0D22-8B8E-481B-BEF5-4E81C9AE40F3}" type="slidenum">
              <a:rPr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CA43-EC6C-4553-8514-C08A58B98707}" type="slidenum">
              <a:rPr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DA92-6FE2-41B5-B24C-B74FABD9C8A1}" type="slidenum">
              <a:rPr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138238" y="1257300"/>
            <a:ext cx="7566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38238" y="2371725"/>
            <a:ext cx="756602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09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D536167-1158-4E3F-9BF7-185804517C93}" type="datetimeFigureOut">
              <a:rPr lang="en-US"/>
              <a:pPr>
                <a:defRPr/>
              </a:pPr>
              <a:t>5/31/2013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06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BCC5265-6CBC-4767-BA57-4DBA023100C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2055" name="Picture 8" descr="ppt_logo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4225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AC1D44"/>
          </a:solidFill>
          <a:latin typeface="Times"/>
          <a:ea typeface="+mj-ea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B3D46"/>
          </a:solidFill>
          <a:latin typeface="Times"/>
          <a:ea typeface="+mn-ea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B3D46"/>
          </a:solidFill>
          <a:latin typeface="Times"/>
          <a:ea typeface="+mn-ea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B3D46"/>
          </a:solidFill>
          <a:latin typeface="Times"/>
          <a:ea typeface="+mn-ea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B3D46"/>
          </a:solidFill>
          <a:latin typeface="Times"/>
          <a:ea typeface="+mn-ea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B3D46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28DD707-F029-4D8F-918D-C91EBD6E1A3D}" type="datetimeFigureOut">
              <a:rPr lang="fr-FR"/>
              <a:pPr>
                <a:defRPr/>
              </a:pPr>
              <a:t>31/05/2013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00F88CD-8646-43A4-9B33-CD9917E748FF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138238" y="1257300"/>
            <a:ext cx="7566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38238" y="2371725"/>
            <a:ext cx="756602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09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6406211-8B04-4FAD-A051-D7A8553AD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06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5A5E68D-2127-4696-8AA7-AD9E58015B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3" name="Picture 8" descr="ppt_logo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4225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AC1D44"/>
          </a:solidFill>
          <a:latin typeface="Times"/>
          <a:ea typeface="+mj-ea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B3D46"/>
          </a:solidFill>
          <a:latin typeface="Times"/>
          <a:ea typeface="+mn-ea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B3D46"/>
          </a:solidFill>
          <a:latin typeface="Times"/>
          <a:ea typeface="+mn-ea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B3D46"/>
          </a:solidFill>
          <a:latin typeface="Times"/>
          <a:ea typeface="+mn-ea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B3D46"/>
          </a:solidFill>
          <a:latin typeface="Times"/>
          <a:ea typeface="+mn-ea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B3D46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wmf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/>
          <p:cNvSpPr>
            <a:spLocks noGrp="1"/>
          </p:cNvSpPr>
          <p:nvPr>
            <p:ph type="ctrTitle"/>
          </p:nvPr>
        </p:nvSpPr>
        <p:spPr>
          <a:xfrm>
            <a:off x="641446" y="1407165"/>
            <a:ext cx="8062818" cy="1470025"/>
          </a:xfrm>
        </p:spPr>
        <p:txBody>
          <a:bodyPr/>
          <a:lstStyle/>
          <a:p>
            <a:pPr algn="ctr" eaLnBrk="1" hangingPunct="1"/>
            <a:r>
              <a:rPr lang="es-ES" sz="3200" dirty="0" smtClean="0">
                <a:latin typeface="Times" pitchFamily="18" charset="0"/>
                <a:cs typeface="Times" pitchFamily="18" charset="0"/>
              </a:rPr>
              <a:t>El acceso a libros y publicaciones periódicas </a:t>
            </a:r>
            <a:br>
              <a:rPr lang="es-ES" sz="3200" dirty="0" smtClean="0">
                <a:latin typeface="Times" pitchFamily="18" charset="0"/>
                <a:cs typeface="Times" pitchFamily="18" charset="0"/>
              </a:rPr>
            </a:br>
            <a:r>
              <a:rPr lang="es-ES" sz="3200" dirty="0" smtClean="0">
                <a:latin typeface="Times" pitchFamily="18" charset="0"/>
                <a:cs typeface="Times" pitchFamily="18" charset="0"/>
              </a:rPr>
              <a:t>en el sistema educativo</a:t>
            </a:r>
          </a:p>
        </p:txBody>
      </p:sp>
      <p:sp>
        <p:nvSpPr>
          <p:cNvPr id="26627" name="Subtitle 8"/>
          <p:cNvSpPr>
            <a:spLocks noGrp="1"/>
          </p:cNvSpPr>
          <p:nvPr>
            <p:ph type="subTitle" idx="1"/>
          </p:nvPr>
        </p:nvSpPr>
        <p:spPr>
          <a:xfrm>
            <a:off x="1136650" y="2927350"/>
            <a:ext cx="7567613" cy="1752600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es-ES" i="1" dirty="0" smtClean="0">
                <a:latin typeface="Times" pitchFamily="18" charset="0"/>
                <a:cs typeface="Times" pitchFamily="18" charset="0"/>
              </a:rPr>
              <a:t>Soluciones de éxito en la comunidad internacional </a:t>
            </a:r>
          </a:p>
          <a:p>
            <a:pPr algn="ctr" eaLnBrk="1" hangingPunct="1"/>
            <a:endParaRPr lang="es-ES" dirty="0" smtClean="0">
              <a:latin typeface="Times" pitchFamily="18" charset="0"/>
              <a:cs typeface="Times" pitchFamily="18" charset="0"/>
            </a:endParaRPr>
          </a:p>
          <a:p>
            <a:pPr algn="ctr" eaLnBrk="1" hangingPunct="1"/>
            <a:endParaRPr lang="es-ES" dirty="0" smtClean="0">
              <a:latin typeface="Times" pitchFamily="18" charset="0"/>
              <a:cs typeface="Times" pitchFamily="18" charset="0"/>
            </a:endParaRPr>
          </a:p>
          <a:p>
            <a:pPr algn="ctr" eaLnBrk="1" hangingPunct="1"/>
            <a:r>
              <a:rPr lang="es-ES" dirty="0" smtClean="0">
                <a:latin typeface="Times" pitchFamily="18" charset="0"/>
                <a:cs typeface="Times" pitchFamily="18" charset="0"/>
              </a:rPr>
              <a:t>Olav Stokkmo, Director General - IFRRO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90513" y="6172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chemeClr val="bg1"/>
                </a:solidFill>
                <a:latin typeface="Calibri" pitchFamily="34" charset="0"/>
              </a:rPr>
              <a:t>7 </a:t>
            </a: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de </a:t>
            </a:r>
            <a:r>
              <a:rPr lang="es-ES" sz="1400" dirty="0" smtClean="0">
                <a:solidFill>
                  <a:schemeClr val="bg1"/>
                </a:solidFill>
                <a:latin typeface="Calibri" pitchFamily="34" charset="0"/>
              </a:rPr>
              <a:t>junio, 2013 </a:t>
            </a:r>
            <a:endParaRPr lang="es-E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895600" y="6172200"/>
            <a:ext cx="510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Calibri" pitchFamily="34" charset="0"/>
              </a:rPr>
              <a:t>Une-CSIC taller, Madrid</a:t>
            </a:r>
            <a:endParaRPr lang="es-E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443163" y="53975"/>
            <a:ext cx="6261100" cy="592138"/>
          </a:xfrm>
        </p:spPr>
        <p:txBody>
          <a:bodyPr/>
          <a:lstStyle/>
          <a:p>
            <a:r>
              <a:rPr lang="es-ES" smtClean="0">
                <a:latin typeface="Times" pitchFamily="18" charset="0"/>
                <a:cs typeface="Times" pitchFamily="18" charset="0"/>
              </a:rPr>
              <a:t>Uso a distancia y externo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half" idx="1"/>
          </p:nvPr>
        </p:nvSpPr>
        <p:spPr>
          <a:xfrm>
            <a:off x="1138238" y="1682750"/>
            <a:ext cx="3357562" cy="3802063"/>
          </a:xfrm>
        </p:spPr>
        <p:txBody>
          <a:bodyPr/>
          <a:lstStyle/>
          <a:p>
            <a:pPr marL="0" indent="0"/>
            <a:r>
              <a:rPr lang="es-ES" smtClean="0">
                <a:latin typeface="Times" pitchFamily="18" charset="0"/>
                <a:cs typeface="Times" pitchFamily="18" charset="0"/>
              </a:rPr>
              <a:t> a Distancia</a:t>
            </a:r>
          </a:p>
          <a:p>
            <a:pPr marL="0" indent="0"/>
            <a:endParaRPr lang="en-US" smtClean="0">
              <a:latin typeface="Times" pitchFamily="18" charset="0"/>
              <a:cs typeface="Times" pitchFamily="18" charset="0"/>
            </a:endParaRPr>
          </a:p>
        </p:txBody>
      </p:sp>
      <p:sp>
        <p:nvSpPr>
          <p:cNvPr id="46084" name="Content Placeholder 3"/>
          <p:cNvSpPr>
            <a:spLocks noGrp="1"/>
          </p:cNvSpPr>
          <p:nvPr>
            <p:ph sz="half" idx="2"/>
          </p:nvPr>
        </p:nvSpPr>
        <p:spPr>
          <a:xfrm>
            <a:off x="4891088" y="1682750"/>
            <a:ext cx="3357562" cy="3802063"/>
          </a:xfrm>
        </p:spPr>
        <p:txBody>
          <a:bodyPr/>
          <a:lstStyle/>
          <a:p>
            <a:pPr marL="0" indent="0"/>
            <a:r>
              <a:rPr lang="es-ES" smtClean="0">
                <a:latin typeface="Times" pitchFamily="18" charset="0"/>
                <a:cs typeface="Times" pitchFamily="18" charset="0"/>
              </a:rPr>
              <a:t>Externo</a:t>
            </a:r>
          </a:p>
        </p:txBody>
      </p:sp>
      <p:pic>
        <p:nvPicPr>
          <p:cNvPr id="46085" name="Picture 7" descr="C:\Documents and Settings\Owner\Local Settings\Temporary Internet Files\Content.IE5\AQY5H1WU\MPj0442704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622550"/>
            <a:ext cx="35417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9" descr="C:\Documents and Settings\Owner\Local Settings\Temporary Internet Files\Content.IE5\8JCBIF47\MPj0433028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390775"/>
            <a:ext cx="2670175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86603" y="4406900"/>
            <a:ext cx="8389085" cy="1689100"/>
          </a:xfrm>
        </p:spPr>
        <p:txBody>
          <a:bodyPr/>
          <a:lstStyle/>
          <a:p>
            <a:pPr algn="ctr"/>
            <a:r>
              <a:rPr lang="en-GB" sz="3200" b="0" cap="none" dirty="0" smtClean="0">
                <a:solidFill>
                  <a:srgbClr val="C00000"/>
                </a:solidFill>
              </a:rPr>
              <a:t/>
            </a:r>
            <a:br>
              <a:rPr lang="en-GB" sz="3200" b="0" cap="none" dirty="0" smtClean="0">
                <a:solidFill>
                  <a:srgbClr val="C00000"/>
                </a:solidFill>
              </a:rPr>
            </a:br>
            <a:r>
              <a:rPr lang="es-ES" sz="3200" b="0" cap="none" dirty="0" smtClean="0">
                <a:solidFill>
                  <a:srgbClr val="C00000"/>
                </a:solidFill>
              </a:rPr>
              <a:t>Contribuyen al acceso total</a:t>
            </a:r>
            <a:r>
              <a:rPr lang="es-ES" sz="3200" b="0" cap="none" dirty="0" smtClean="0">
                <a:solidFill>
                  <a:srgbClr val="00B050"/>
                </a:solidFill>
              </a:rPr>
              <a:t> </a:t>
            </a:r>
            <a:r>
              <a:rPr lang="es-ES" sz="3200" b="0" cap="none" dirty="0" smtClean="0">
                <a:solidFill>
                  <a:srgbClr val="C00000"/>
                </a:solidFill>
              </a:rPr>
              <a:t>a obras protegidas en centros educativos  </a:t>
            </a:r>
            <a:endParaRPr lang="es-ES" sz="3200" b="0" cap="none" dirty="0"/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sz="4400" dirty="0" smtClean="0">
              <a:solidFill>
                <a:srgbClr val="C00000"/>
              </a:solidFill>
            </a:endParaRPr>
          </a:p>
          <a:p>
            <a:pPr algn="ctr"/>
            <a:r>
              <a:rPr lang="en-GB" sz="4400" dirty="0" err="1" smtClean="0">
                <a:solidFill>
                  <a:srgbClr val="C00000"/>
                </a:solidFill>
              </a:rPr>
              <a:t>RROs</a:t>
            </a:r>
            <a:endParaRPr lang="en-GB" sz="4400" dirty="0" smtClean="0">
              <a:solidFill>
                <a:srgbClr val="C00000"/>
              </a:solidFill>
            </a:endParaRPr>
          </a:p>
          <a:p>
            <a:pPr algn="ctr"/>
            <a:r>
              <a:rPr lang="es-ES" sz="4400" dirty="0" smtClean="0">
                <a:solidFill>
                  <a:srgbClr val="C00000"/>
                </a:solidFill>
              </a:rPr>
              <a:t>Aseguran que el derecho de autor funciona para todos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stockimg.com/file_thumbview_approve/18754777/2/stock-photo-18754777-vintage-world-map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827584" y="113544"/>
            <a:ext cx="7560548" cy="526402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BF55-4C96-40F1-8A50-C244B8F81081}" type="slidenum">
              <a:rPr lang="en-AU" smtClean="0"/>
              <a:pPr/>
              <a:t>12</a:t>
            </a:fld>
            <a:endParaRPr lang="en-AU" dirty="0"/>
          </a:p>
        </p:txBody>
      </p:sp>
      <p:pic>
        <p:nvPicPr>
          <p:cNvPr id="4" name="Picture 3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91879" y="3509596"/>
            <a:ext cx="137542" cy="126000"/>
          </a:xfrm>
          <a:prstGeom prst="rect">
            <a:avLst/>
          </a:prstGeom>
        </p:spPr>
      </p:pic>
      <p:pic>
        <p:nvPicPr>
          <p:cNvPr id="10" name="Picture 9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11959" y="2429476"/>
            <a:ext cx="137542" cy="126000"/>
          </a:xfrm>
          <a:prstGeom prst="rect">
            <a:avLst/>
          </a:prstGeom>
        </p:spPr>
      </p:pic>
      <p:pic>
        <p:nvPicPr>
          <p:cNvPr id="11" name="Picture 10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75855" y="2990909"/>
            <a:ext cx="137542" cy="126000"/>
          </a:xfrm>
          <a:prstGeom prst="rect">
            <a:avLst/>
          </a:prstGeom>
        </p:spPr>
      </p:pic>
      <p:pic>
        <p:nvPicPr>
          <p:cNvPr id="13" name="Picture 12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95735" y="2054805"/>
            <a:ext cx="137542" cy="126000"/>
          </a:xfrm>
          <a:prstGeom prst="rect">
            <a:avLst/>
          </a:prstGeom>
        </p:spPr>
      </p:pic>
      <p:pic>
        <p:nvPicPr>
          <p:cNvPr id="14" name="Picture 13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32280" y="3026769"/>
            <a:ext cx="137542" cy="126000"/>
          </a:xfrm>
          <a:prstGeom prst="rect">
            <a:avLst/>
          </a:prstGeom>
        </p:spPr>
      </p:pic>
      <p:pic>
        <p:nvPicPr>
          <p:cNvPr id="21" name="Picture 20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9946" y="2382593"/>
            <a:ext cx="137542" cy="126000"/>
          </a:xfrm>
          <a:prstGeom prst="rect">
            <a:avLst/>
          </a:prstGeom>
        </p:spPr>
      </p:pic>
      <p:pic>
        <p:nvPicPr>
          <p:cNvPr id="22" name="Picture 21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75855" y="3900804"/>
            <a:ext cx="137542" cy="126000"/>
          </a:xfrm>
          <a:prstGeom prst="rect">
            <a:avLst/>
          </a:prstGeom>
        </p:spPr>
      </p:pic>
      <p:pic>
        <p:nvPicPr>
          <p:cNvPr id="23" name="Picture 22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67539" y="2905066"/>
            <a:ext cx="137542" cy="126000"/>
          </a:xfrm>
          <a:prstGeom prst="rect">
            <a:avLst/>
          </a:prstGeom>
        </p:spPr>
      </p:pic>
      <p:pic>
        <p:nvPicPr>
          <p:cNvPr id="24" name="Picture 23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96137" y="1874641"/>
            <a:ext cx="137542" cy="126000"/>
          </a:xfrm>
          <a:prstGeom prst="rect">
            <a:avLst/>
          </a:prstGeom>
        </p:spPr>
      </p:pic>
      <p:pic>
        <p:nvPicPr>
          <p:cNvPr id="25" name="Picture 24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59831" y="4149080"/>
            <a:ext cx="137542" cy="126000"/>
          </a:xfrm>
          <a:prstGeom prst="rect">
            <a:avLst/>
          </a:prstGeom>
        </p:spPr>
      </p:pic>
      <p:pic>
        <p:nvPicPr>
          <p:cNvPr id="26" name="Picture 25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08303" y="3933056"/>
            <a:ext cx="137542" cy="126000"/>
          </a:xfrm>
          <a:prstGeom prst="rect">
            <a:avLst/>
          </a:prstGeom>
        </p:spPr>
      </p:pic>
      <p:pic>
        <p:nvPicPr>
          <p:cNvPr id="28" name="Picture 27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39751" y="2420888"/>
            <a:ext cx="137542" cy="126000"/>
          </a:xfrm>
          <a:prstGeom prst="rect">
            <a:avLst/>
          </a:prstGeom>
        </p:spPr>
      </p:pic>
      <p:pic>
        <p:nvPicPr>
          <p:cNvPr id="29" name="Picture 28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25754" y="3108716"/>
            <a:ext cx="137542" cy="126000"/>
          </a:xfrm>
          <a:prstGeom prst="rect">
            <a:avLst/>
          </a:prstGeom>
        </p:spPr>
      </p:pic>
      <p:pic>
        <p:nvPicPr>
          <p:cNvPr id="30" name="Picture 29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23723" y="2420888"/>
            <a:ext cx="137542" cy="126000"/>
          </a:xfrm>
          <a:prstGeom prst="rect">
            <a:avLst/>
          </a:prstGeom>
        </p:spPr>
      </p:pic>
      <p:pic>
        <p:nvPicPr>
          <p:cNvPr id="31" name="Picture 30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39751" y="2708920"/>
            <a:ext cx="137542" cy="126000"/>
          </a:xfrm>
          <a:prstGeom prst="rect">
            <a:avLst/>
          </a:prstGeom>
        </p:spPr>
      </p:pic>
      <p:pic>
        <p:nvPicPr>
          <p:cNvPr id="32" name="Picture 31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95731" y="2245704"/>
            <a:ext cx="137542" cy="126000"/>
          </a:xfrm>
          <a:prstGeom prst="rect">
            <a:avLst/>
          </a:prstGeom>
        </p:spPr>
      </p:pic>
      <p:pic>
        <p:nvPicPr>
          <p:cNvPr id="33" name="Picture 32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23723" y="2070787"/>
            <a:ext cx="137542" cy="126000"/>
          </a:xfrm>
          <a:prstGeom prst="rect">
            <a:avLst/>
          </a:prstGeom>
        </p:spPr>
      </p:pic>
      <p:pic>
        <p:nvPicPr>
          <p:cNvPr id="34" name="Picture 33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34268" y="3203037"/>
            <a:ext cx="137542" cy="126000"/>
          </a:xfrm>
          <a:prstGeom prst="rect">
            <a:avLst/>
          </a:prstGeom>
        </p:spPr>
      </p:pic>
      <p:pic>
        <p:nvPicPr>
          <p:cNvPr id="35" name="Picture 34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99985" y="4075721"/>
            <a:ext cx="137542" cy="126000"/>
          </a:xfrm>
          <a:prstGeom prst="rect">
            <a:avLst/>
          </a:prstGeom>
        </p:spPr>
      </p:pic>
      <p:pic>
        <p:nvPicPr>
          <p:cNvPr id="36" name="Picture 35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64491" y="2780928"/>
            <a:ext cx="137542" cy="126000"/>
          </a:xfrm>
          <a:prstGeom prst="rect">
            <a:avLst/>
          </a:prstGeom>
        </p:spPr>
      </p:pic>
      <p:pic>
        <p:nvPicPr>
          <p:cNvPr id="37" name="Picture 36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42182" y="2031031"/>
            <a:ext cx="137542" cy="126000"/>
          </a:xfrm>
          <a:prstGeom prst="rect">
            <a:avLst/>
          </a:prstGeom>
        </p:spPr>
      </p:pic>
      <p:pic>
        <p:nvPicPr>
          <p:cNvPr id="38" name="Picture 37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46036" y="3121090"/>
            <a:ext cx="137542" cy="126000"/>
          </a:xfrm>
          <a:prstGeom prst="rect">
            <a:avLst/>
          </a:prstGeom>
        </p:spPr>
      </p:pic>
      <p:pic>
        <p:nvPicPr>
          <p:cNvPr id="40" name="Picture 39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92283" y="2309124"/>
            <a:ext cx="137542" cy="126000"/>
          </a:xfrm>
          <a:prstGeom prst="rect">
            <a:avLst/>
          </a:prstGeom>
        </p:spPr>
      </p:pic>
      <p:pic>
        <p:nvPicPr>
          <p:cNvPr id="41" name="Picture 40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36095" y="1997428"/>
            <a:ext cx="137542" cy="126000"/>
          </a:xfrm>
          <a:prstGeom prst="rect">
            <a:avLst/>
          </a:prstGeom>
        </p:spPr>
      </p:pic>
      <p:pic>
        <p:nvPicPr>
          <p:cNvPr id="42" name="Picture 41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14866" y="3509596"/>
            <a:ext cx="137542" cy="126000"/>
          </a:xfrm>
          <a:prstGeom prst="rect">
            <a:avLst/>
          </a:prstGeom>
        </p:spPr>
      </p:pic>
      <p:pic>
        <p:nvPicPr>
          <p:cNvPr id="43" name="Picture 42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04284" y="2553614"/>
            <a:ext cx="137542" cy="126000"/>
          </a:xfrm>
          <a:prstGeom prst="rect">
            <a:avLst/>
          </a:prstGeom>
        </p:spPr>
      </p:pic>
      <p:pic>
        <p:nvPicPr>
          <p:cNvPr id="44" name="Picture 43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6153" y="3900804"/>
            <a:ext cx="137542" cy="126000"/>
          </a:xfrm>
          <a:prstGeom prst="rect">
            <a:avLst/>
          </a:prstGeom>
        </p:spPr>
      </p:pic>
      <p:pic>
        <p:nvPicPr>
          <p:cNvPr id="45" name="Picture 44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48267" y="2366896"/>
            <a:ext cx="137542" cy="126000"/>
          </a:xfrm>
          <a:prstGeom prst="rect">
            <a:avLst/>
          </a:prstGeom>
        </p:spPr>
      </p:pic>
      <p:pic>
        <p:nvPicPr>
          <p:cNvPr id="46" name="Picture 45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24129" y="2234681"/>
            <a:ext cx="137542" cy="126000"/>
          </a:xfrm>
          <a:prstGeom prst="rect">
            <a:avLst/>
          </a:prstGeom>
        </p:spPr>
      </p:pic>
      <p:pic>
        <p:nvPicPr>
          <p:cNvPr id="47" name="Picture 46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61656" y="2984578"/>
            <a:ext cx="137542" cy="126000"/>
          </a:xfrm>
          <a:prstGeom prst="rect">
            <a:avLst/>
          </a:prstGeom>
        </p:spPr>
      </p:pic>
      <p:pic>
        <p:nvPicPr>
          <p:cNvPr id="48" name="Picture 47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94988" y="2441646"/>
            <a:ext cx="137542" cy="126000"/>
          </a:xfrm>
          <a:prstGeom prst="rect">
            <a:avLst/>
          </a:prstGeom>
        </p:spPr>
      </p:pic>
      <p:pic>
        <p:nvPicPr>
          <p:cNvPr id="49" name="Picture 48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85621" y="3017914"/>
            <a:ext cx="137542" cy="126000"/>
          </a:xfrm>
          <a:prstGeom prst="rect">
            <a:avLst/>
          </a:prstGeom>
        </p:spPr>
      </p:pic>
      <p:pic>
        <p:nvPicPr>
          <p:cNvPr id="50" name="Picture 49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95935" y="1772816"/>
            <a:ext cx="137542" cy="126000"/>
          </a:xfrm>
          <a:prstGeom prst="rect">
            <a:avLst/>
          </a:prstGeom>
        </p:spPr>
      </p:pic>
      <p:pic>
        <p:nvPicPr>
          <p:cNvPr id="51" name="Picture 50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31837" y="1834885"/>
            <a:ext cx="137542" cy="126000"/>
          </a:xfrm>
          <a:prstGeom prst="rect">
            <a:avLst/>
          </a:prstGeom>
        </p:spPr>
      </p:pic>
      <p:pic>
        <p:nvPicPr>
          <p:cNvPr id="53" name="Picture 52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4206" y="2276872"/>
            <a:ext cx="137542" cy="126000"/>
          </a:xfrm>
          <a:prstGeom prst="rect">
            <a:avLst/>
          </a:prstGeom>
        </p:spPr>
      </p:pic>
      <p:pic>
        <p:nvPicPr>
          <p:cNvPr id="54" name="Picture 53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50705" y="2771402"/>
            <a:ext cx="137542" cy="126000"/>
          </a:xfrm>
          <a:prstGeom prst="rect">
            <a:avLst/>
          </a:prstGeom>
        </p:spPr>
      </p:pic>
      <p:pic>
        <p:nvPicPr>
          <p:cNvPr id="55" name="Picture 54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92907" y="2080463"/>
            <a:ext cx="137542" cy="126000"/>
          </a:xfrm>
          <a:prstGeom prst="rect">
            <a:avLst/>
          </a:prstGeom>
        </p:spPr>
      </p:pic>
      <p:pic>
        <p:nvPicPr>
          <p:cNvPr id="56" name="Picture 55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76176" y="2118567"/>
            <a:ext cx="137542" cy="126000"/>
          </a:xfrm>
          <a:prstGeom prst="rect">
            <a:avLst/>
          </a:prstGeom>
        </p:spPr>
      </p:pic>
      <p:pic>
        <p:nvPicPr>
          <p:cNvPr id="57" name="Picture 56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82432" y="3030293"/>
            <a:ext cx="137542" cy="126000"/>
          </a:xfrm>
          <a:prstGeom prst="rect">
            <a:avLst/>
          </a:prstGeom>
        </p:spPr>
      </p:pic>
      <p:pic>
        <p:nvPicPr>
          <p:cNvPr id="59" name="Picture 58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92279" y="2492896"/>
            <a:ext cx="137542" cy="126000"/>
          </a:xfrm>
          <a:prstGeom prst="rect">
            <a:avLst/>
          </a:prstGeom>
        </p:spPr>
      </p:pic>
      <p:pic>
        <p:nvPicPr>
          <p:cNvPr id="60" name="Picture 59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62859" y="2891040"/>
            <a:ext cx="137542" cy="126000"/>
          </a:xfrm>
          <a:prstGeom prst="rect">
            <a:avLst/>
          </a:prstGeom>
        </p:spPr>
      </p:pic>
      <p:pic>
        <p:nvPicPr>
          <p:cNvPr id="61" name="Picture 60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57589" y="3261169"/>
            <a:ext cx="137542" cy="126000"/>
          </a:xfrm>
          <a:prstGeom prst="rect">
            <a:avLst/>
          </a:prstGeom>
        </p:spPr>
      </p:pic>
      <p:pic>
        <p:nvPicPr>
          <p:cNvPr id="62" name="Picture 61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23806" y="1806157"/>
            <a:ext cx="137542" cy="126000"/>
          </a:xfrm>
          <a:prstGeom prst="rect">
            <a:avLst/>
          </a:prstGeom>
        </p:spPr>
      </p:pic>
      <p:pic>
        <p:nvPicPr>
          <p:cNvPr id="63" name="Picture 62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45742" y="1821009"/>
            <a:ext cx="137542" cy="126000"/>
          </a:xfrm>
          <a:prstGeom prst="rect">
            <a:avLst/>
          </a:prstGeom>
        </p:spPr>
      </p:pic>
      <p:pic>
        <p:nvPicPr>
          <p:cNvPr id="64" name="Picture 63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25541" y="2118567"/>
            <a:ext cx="137542" cy="126000"/>
          </a:xfrm>
          <a:prstGeom prst="rect">
            <a:avLst/>
          </a:prstGeom>
        </p:spPr>
      </p:pic>
      <p:pic>
        <p:nvPicPr>
          <p:cNvPr id="66" name="Picture 65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95490" y="3380228"/>
            <a:ext cx="137542" cy="126000"/>
          </a:xfrm>
          <a:prstGeom prst="rect">
            <a:avLst/>
          </a:prstGeom>
        </p:spPr>
      </p:pic>
      <p:pic>
        <p:nvPicPr>
          <p:cNvPr id="67" name="Picture 66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71492" y="2531563"/>
            <a:ext cx="137542" cy="126000"/>
          </a:xfrm>
          <a:prstGeom prst="rect">
            <a:avLst/>
          </a:prstGeom>
        </p:spPr>
      </p:pic>
      <p:pic>
        <p:nvPicPr>
          <p:cNvPr id="68" name="Picture 67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44600" y="2051322"/>
            <a:ext cx="137542" cy="126000"/>
          </a:xfrm>
          <a:prstGeom prst="rect">
            <a:avLst/>
          </a:prstGeom>
        </p:spPr>
      </p:pic>
      <p:pic>
        <p:nvPicPr>
          <p:cNvPr id="69" name="Picture 68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33129" y="2181049"/>
            <a:ext cx="137542" cy="126000"/>
          </a:xfrm>
          <a:prstGeom prst="rect">
            <a:avLst/>
          </a:prstGeom>
        </p:spPr>
      </p:pic>
      <p:pic>
        <p:nvPicPr>
          <p:cNvPr id="70" name="Picture 69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25542" y="2238205"/>
            <a:ext cx="137542" cy="126000"/>
          </a:xfrm>
          <a:prstGeom prst="rect">
            <a:avLst/>
          </a:prstGeom>
        </p:spPr>
      </p:pic>
      <p:pic>
        <p:nvPicPr>
          <p:cNvPr id="71" name="Picture 70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7349" y="2300687"/>
            <a:ext cx="137542" cy="126000"/>
          </a:xfrm>
          <a:prstGeom prst="rect">
            <a:avLst/>
          </a:prstGeom>
        </p:spPr>
      </p:pic>
      <p:pic>
        <p:nvPicPr>
          <p:cNvPr id="72" name="Picture 71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76123" y="2253057"/>
            <a:ext cx="137542" cy="126000"/>
          </a:xfrm>
          <a:prstGeom prst="rect">
            <a:avLst/>
          </a:prstGeom>
        </p:spPr>
      </p:pic>
      <p:pic>
        <p:nvPicPr>
          <p:cNvPr id="73" name="Picture 72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86000" y="3659313"/>
            <a:ext cx="137542" cy="126000"/>
          </a:xfrm>
          <a:prstGeom prst="rect">
            <a:avLst/>
          </a:prstGeom>
        </p:spPr>
      </p:pic>
      <p:pic>
        <p:nvPicPr>
          <p:cNvPr id="74" name="Picture 73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18313" y="2450029"/>
            <a:ext cx="137542" cy="126000"/>
          </a:xfrm>
          <a:prstGeom prst="rect">
            <a:avLst/>
          </a:prstGeom>
        </p:spPr>
      </p:pic>
      <p:pic>
        <p:nvPicPr>
          <p:cNvPr id="76" name="Picture 75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81526" y="2276872"/>
            <a:ext cx="137542" cy="126000"/>
          </a:xfrm>
          <a:prstGeom prst="rect">
            <a:avLst/>
          </a:prstGeom>
        </p:spPr>
      </p:pic>
      <p:pic>
        <p:nvPicPr>
          <p:cNvPr id="77" name="Picture 76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09518" y="3121916"/>
            <a:ext cx="137542" cy="126000"/>
          </a:xfrm>
          <a:prstGeom prst="rect">
            <a:avLst/>
          </a:prstGeom>
        </p:spPr>
      </p:pic>
      <p:pic>
        <p:nvPicPr>
          <p:cNvPr id="78" name="Picture 77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97350" y="3789040"/>
            <a:ext cx="137542" cy="126000"/>
          </a:xfrm>
          <a:prstGeom prst="rect">
            <a:avLst/>
          </a:prstGeom>
        </p:spPr>
      </p:pic>
      <p:pic>
        <p:nvPicPr>
          <p:cNvPr id="79" name="Picture 78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29719" y="2276872"/>
            <a:ext cx="137542" cy="126000"/>
          </a:xfrm>
          <a:prstGeom prst="rect">
            <a:avLst/>
          </a:prstGeom>
        </p:spPr>
      </p:pic>
      <p:pic>
        <p:nvPicPr>
          <p:cNvPr id="80" name="Picture 79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00578" y="3165346"/>
            <a:ext cx="137542" cy="126000"/>
          </a:xfrm>
          <a:prstGeom prst="rect">
            <a:avLst/>
          </a:prstGeom>
        </p:spPr>
      </p:pic>
      <p:pic>
        <p:nvPicPr>
          <p:cNvPr id="82" name="Picture 81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76418" y="3038523"/>
            <a:ext cx="137542" cy="126000"/>
          </a:xfrm>
          <a:prstGeom prst="rect">
            <a:avLst/>
          </a:prstGeom>
        </p:spPr>
      </p:pic>
      <p:pic>
        <p:nvPicPr>
          <p:cNvPr id="83" name="Picture 82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14281" y="2209627"/>
            <a:ext cx="137542" cy="126000"/>
          </a:xfrm>
          <a:prstGeom prst="rect">
            <a:avLst/>
          </a:prstGeom>
        </p:spPr>
      </p:pic>
      <p:pic>
        <p:nvPicPr>
          <p:cNvPr id="84" name="Picture 83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16216" y="2963611"/>
            <a:ext cx="137542" cy="126000"/>
          </a:xfrm>
          <a:prstGeom prst="rect">
            <a:avLst/>
          </a:prstGeom>
        </p:spPr>
      </p:pic>
      <p:pic>
        <p:nvPicPr>
          <p:cNvPr id="85" name="Picture 84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46529" y="3318888"/>
            <a:ext cx="137542" cy="126000"/>
          </a:xfrm>
          <a:prstGeom prst="rect">
            <a:avLst/>
          </a:prstGeom>
        </p:spPr>
      </p:pic>
      <p:pic>
        <p:nvPicPr>
          <p:cNvPr id="86" name="Picture 85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32040" y="3600558"/>
            <a:ext cx="137542" cy="126000"/>
          </a:xfrm>
          <a:prstGeom prst="rect">
            <a:avLst/>
          </a:prstGeom>
        </p:spPr>
      </p:pic>
      <p:pic>
        <p:nvPicPr>
          <p:cNvPr id="87" name="Picture 86" descr="Postit note - deep etch pin cop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55855" y="3697980"/>
            <a:ext cx="137542" cy="126000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0" y="5377571"/>
            <a:ext cx="91439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300" dirty="0" smtClean="0">
                <a:solidFill>
                  <a:srgbClr val="C00000"/>
                </a:solidFill>
              </a:rPr>
              <a:t>ABDR | Access Copyright | AGECOP | AIDRO| AMCOS | AUTOR | B-COPY| BBDA | BECLA Bonus </a:t>
            </a:r>
            <a:r>
              <a:rPr lang="en-AU" sz="1300" dirty="0" err="1" smtClean="0">
                <a:solidFill>
                  <a:srgbClr val="C00000"/>
                </a:solidFill>
              </a:rPr>
              <a:t>Presskopia</a:t>
            </a:r>
            <a:r>
              <a:rPr lang="en-AU" sz="1300" dirty="0" smtClean="0">
                <a:solidFill>
                  <a:srgbClr val="C00000"/>
                </a:solidFill>
              </a:rPr>
              <a:t>  CADRA | CCC| CDR | CEDRO| CeMPro| CFC| CLA| CLASS| CLNZ| CMA| COPIBEC| Copydan Writing| </a:t>
            </a:r>
            <a:r>
              <a:rPr lang="en-AU" sz="1300" dirty="0" err="1" smtClean="0">
                <a:solidFill>
                  <a:srgbClr val="C00000"/>
                </a:solidFill>
              </a:rPr>
              <a:t>CopyGhana</a:t>
            </a:r>
            <a:r>
              <a:rPr lang="en-AU" sz="1300" dirty="0" smtClean="0">
                <a:solidFill>
                  <a:srgbClr val="C00000"/>
                </a:solidFill>
              </a:rPr>
              <a:t> | Copyright Agency | </a:t>
            </a:r>
            <a:r>
              <a:rPr lang="en-AU" sz="1300" dirty="0" err="1" smtClean="0">
                <a:solidFill>
                  <a:srgbClr val="C00000"/>
                </a:solidFill>
              </a:rPr>
              <a:t>CopyRo</a:t>
            </a:r>
            <a:r>
              <a:rPr lang="en-AU" sz="1300" dirty="0" smtClean="0">
                <a:solidFill>
                  <a:srgbClr val="C00000"/>
                </a:solidFill>
              </a:rPr>
              <a:t> – Romania | CopyRus| COSOMA| CWWCS| DALRO| DHK/CWA| DILIA ECCLA| EDISAM| FILCOLS| </a:t>
            </a:r>
            <a:r>
              <a:rPr lang="en-AU" sz="1300" dirty="0" err="1" smtClean="0">
                <a:solidFill>
                  <a:srgbClr val="C00000"/>
                </a:solidFill>
              </a:rPr>
              <a:t>Fjölís</a:t>
            </a:r>
            <a:r>
              <a:rPr lang="en-AU" sz="1300" dirty="0" smtClean="0">
                <a:solidFill>
                  <a:srgbClr val="C00000"/>
                </a:solidFill>
              </a:rPr>
              <a:t>| FJÖLRIT| GCA| HARR| HKRRRLS| ICLA| IPRO| IRRO| JAC| JAMCOPY| JRRC| Kopiken| </a:t>
            </a:r>
            <a:r>
              <a:rPr lang="en-AU" sz="1300" dirty="0" err="1" smtClean="0">
                <a:solidFill>
                  <a:srgbClr val="C00000"/>
                </a:solidFill>
              </a:rPr>
              <a:t>Kopinor</a:t>
            </a:r>
            <a:r>
              <a:rPr lang="en-AU" sz="1300" dirty="0" smtClean="0">
                <a:solidFill>
                  <a:srgbClr val="C00000"/>
                </a:solidFill>
              </a:rPr>
              <a:t>| KOPIOSTO| KOPIPOL| KOPITAN| KORRA| LATGA-A| LIBRIUS| LITA| </a:t>
            </a:r>
            <a:r>
              <a:rPr lang="en-AU" sz="1300" dirty="0" err="1" smtClean="0">
                <a:solidFill>
                  <a:srgbClr val="C00000"/>
                </a:solidFill>
              </a:rPr>
              <a:t>Literar-Mechana</a:t>
            </a:r>
            <a:r>
              <a:rPr lang="en-AU" sz="1300" dirty="0" smtClean="0">
                <a:solidFill>
                  <a:srgbClr val="C00000"/>
                </a:solidFill>
              </a:rPr>
              <a:t> | Luxorr| MASA| NLA| NLI| NSRR| OSDEL| POLSKA KSIAZKA| </a:t>
            </a:r>
            <a:r>
              <a:rPr lang="en-AU" sz="1300" dirty="0" err="1" smtClean="0">
                <a:solidFill>
                  <a:srgbClr val="C00000"/>
                </a:solidFill>
              </a:rPr>
              <a:t>ProLitteris</a:t>
            </a:r>
            <a:r>
              <a:rPr lang="en-AU" sz="1300" dirty="0" smtClean="0">
                <a:solidFill>
                  <a:srgbClr val="C00000"/>
                </a:solidFill>
              </a:rPr>
              <a:t>| REPROBEL| REPRONIG| SADEL| Sámikopiija |  TTRRO| VG </a:t>
            </a:r>
            <a:r>
              <a:rPr lang="en-AU" sz="1300" dirty="0" err="1" smtClean="0">
                <a:solidFill>
                  <a:srgbClr val="C00000"/>
                </a:solidFill>
              </a:rPr>
              <a:t>Bild-Kunst</a:t>
            </a:r>
            <a:r>
              <a:rPr lang="en-AU" sz="1300" dirty="0" smtClean="0">
                <a:solidFill>
                  <a:srgbClr val="C00000"/>
                </a:solidFill>
              </a:rPr>
              <a:t> | VG MUSIKEDITION | VG WORT | VIETRRO| YAYBİR| YRCI| ZANA| ZARRSO| ZIMCOPY</a:t>
            </a:r>
          </a:p>
        </p:txBody>
      </p:sp>
      <p:sp>
        <p:nvSpPr>
          <p:cNvPr id="90" name="Title 5"/>
          <p:cNvSpPr>
            <a:spLocks noGrp="1"/>
          </p:cNvSpPr>
          <p:nvPr>
            <p:ph type="title"/>
          </p:nvPr>
        </p:nvSpPr>
        <p:spPr>
          <a:xfrm>
            <a:off x="2418476" y="76200"/>
            <a:ext cx="6398829" cy="990600"/>
          </a:xfrm>
        </p:spPr>
        <p:txBody>
          <a:bodyPr/>
          <a:lstStyle/>
          <a:p>
            <a:r>
              <a:rPr lang="es-ES" dirty="0" smtClean="0"/>
              <a:t>86 </a:t>
            </a:r>
            <a:r>
              <a:rPr lang="es-ES" dirty="0" err="1" smtClean="0"/>
              <a:t>RROs</a:t>
            </a:r>
            <a:r>
              <a:rPr lang="es-ES" dirty="0" smtClean="0"/>
              <a:t> en 77 países</a:t>
            </a:r>
            <a:br>
              <a:rPr lang="es-ES" dirty="0" smtClean="0"/>
            </a:br>
            <a:r>
              <a:rPr lang="es-ES" sz="2400" dirty="0" smtClean="0"/>
              <a:t>Por todo el mundo – en todos los continentes</a:t>
            </a:r>
          </a:p>
        </p:txBody>
      </p:sp>
      <p:pic>
        <p:nvPicPr>
          <p:cNvPr id="1026" name="Picture 2" descr="ifrro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06" y="7876"/>
            <a:ext cx="2438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186738" cy="51435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400" b="1" dirty="0" smtClean="0"/>
              <a:t>África - Ejemplos</a:t>
            </a:r>
          </a:p>
          <a:p>
            <a:pPr marL="1009650" lvl="1" indent="-609600">
              <a:lnSpc>
                <a:spcPct val="90000"/>
              </a:lnSpc>
            </a:pPr>
            <a:r>
              <a:rPr lang="es-ES" sz="2200" dirty="0" smtClean="0"/>
              <a:t>Burkina Faso; Kenia, Malawi, Sur-África</a:t>
            </a:r>
          </a:p>
          <a:p>
            <a:pPr marL="1409700" lvl="2" indent="-609600">
              <a:lnSpc>
                <a:spcPct val="90000"/>
              </a:lnSpc>
            </a:pPr>
            <a:endParaRPr lang="es-ES" sz="1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400" b="1" dirty="0" smtClean="0"/>
              <a:t>América Latina - Ejemplos</a:t>
            </a:r>
          </a:p>
          <a:p>
            <a:pPr marL="1009650" lvl="1" indent="-609600">
              <a:lnSpc>
                <a:spcPct val="90000"/>
              </a:lnSpc>
            </a:pPr>
            <a:r>
              <a:rPr lang="es-ES" sz="2200" dirty="0" smtClean="0"/>
              <a:t>Argentina; Colombia; México; Brasil</a:t>
            </a:r>
          </a:p>
          <a:p>
            <a:pPr marL="1009650" lvl="1" indent="-609600">
              <a:lnSpc>
                <a:spcPct val="90000"/>
              </a:lnSpc>
              <a:buNone/>
            </a:pPr>
            <a:r>
              <a:rPr lang="es-ES" sz="1000" dirty="0" smtClean="0"/>
              <a:t>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400" b="1" dirty="0" smtClean="0"/>
              <a:t>Asia Pacifico - Ejemplos </a:t>
            </a:r>
          </a:p>
          <a:p>
            <a:pPr marL="1009650" lvl="1" indent="-609600">
              <a:lnSpc>
                <a:spcPct val="90000"/>
              </a:lnSpc>
            </a:pPr>
            <a:r>
              <a:rPr lang="es-ES" sz="2200" dirty="0" smtClean="0"/>
              <a:t>Australia, Nuevo Zelanda</a:t>
            </a:r>
          </a:p>
          <a:p>
            <a:pPr marL="1009650" lvl="1" indent="-609600">
              <a:lnSpc>
                <a:spcPct val="90000"/>
              </a:lnSpc>
            </a:pPr>
            <a:r>
              <a:rPr lang="es-ES" sz="2200" dirty="0" smtClean="0"/>
              <a:t>Japón, Corea</a:t>
            </a:r>
          </a:p>
          <a:p>
            <a:pPr marL="1009650" lvl="1" indent="-609600">
              <a:lnSpc>
                <a:spcPct val="90000"/>
              </a:lnSpc>
            </a:pPr>
            <a:r>
              <a:rPr lang="es-ES" sz="2200" dirty="0" smtClean="0"/>
              <a:t>Filipinas, India, Indonesia</a:t>
            </a:r>
          </a:p>
          <a:p>
            <a:pPr marL="1009650" lvl="1" indent="-609600">
              <a:lnSpc>
                <a:spcPct val="90000"/>
              </a:lnSpc>
              <a:buNone/>
            </a:pPr>
            <a:endParaRPr lang="es-ES" sz="1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400" b="1" dirty="0" smtClean="0"/>
              <a:t>El Caribe</a:t>
            </a:r>
          </a:p>
          <a:p>
            <a:pPr marL="1009650" lvl="1" indent="-609600">
              <a:lnSpc>
                <a:spcPct val="90000"/>
              </a:lnSpc>
            </a:pPr>
            <a:r>
              <a:rPr lang="es-ES" sz="2200" dirty="0" smtClean="0"/>
              <a:t>Jamaica, Barbados, Trinidad y Tobago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1000" b="1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400" b="1" dirty="0" smtClean="0"/>
              <a:t>Europa</a:t>
            </a:r>
          </a:p>
          <a:p>
            <a:pPr marL="1009650" lvl="1" indent="-609600">
              <a:lnSpc>
                <a:spcPct val="90000"/>
              </a:lnSpc>
            </a:pPr>
            <a:r>
              <a:rPr lang="es-ES" sz="2200" dirty="0" smtClean="0"/>
              <a:t>Casi todos – algunos ejemplos:</a:t>
            </a:r>
          </a:p>
          <a:p>
            <a:pPr marL="1009650" lvl="1" indent="-609600">
              <a:lnSpc>
                <a:spcPct val="90000"/>
              </a:lnSpc>
              <a:buNone/>
            </a:pPr>
            <a:endParaRPr lang="es-ES" sz="1000" dirty="0" smtClean="0"/>
          </a:p>
        </p:txBody>
      </p:sp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2415653" y="76200"/>
            <a:ext cx="6692849" cy="990600"/>
          </a:xfrm>
        </p:spPr>
        <p:txBody>
          <a:bodyPr/>
          <a:lstStyle/>
          <a:p>
            <a:r>
              <a:rPr lang="es-ES" dirty="0" smtClean="0"/>
              <a:t>86 </a:t>
            </a:r>
            <a:r>
              <a:rPr lang="es-ES" dirty="0" err="1" smtClean="0"/>
              <a:t>RROs</a:t>
            </a:r>
            <a:r>
              <a:rPr lang="es-ES" dirty="0" smtClean="0"/>
              <a:t> en 77 países </a:t>
            </a:r>
            <a:br>
              <a:rPr lang="es-ES" dirty="0" smtClean="0"/>
            </a:br>
            <a:r>
              <a:rPr lang="es-ES" sz="2300" dirty="0" smtClean="0"/>
              <a:t>La gran mayoría firma licencias con centros educativos</a:t>
            </a:r>
          </a:p>
        </p:txBody>
      </p:sp>
      <p:pic>
        <p:nvPicPr>
          <p:cNvPr id="11" name="Picture 5" descr="C:\Documents and Settings\Owner\Local Settings\Temporary Internet Files\Content.IE5\PHVBYWM1\MPj043847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5840" y="1177226"/>
            <a:ext cx="1152663" cy="12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4" descr="Image livre press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1979613" cy="191611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52228" name="Image 6" descr="LOGO-CCF-FOND208-5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1525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ZoneTexte 8"/>
          <p:cNvSpPr txBox="1">
            <a:spLocks noChangeArrowheads="1"/>
          </p:cNvSpPr>
          <p:nvPr/>
        </p:nvSpPr>
        <p:spPr bwMode="auto">
          <a:xfrm>
            <a:off x="1619250" y="404813"/>
            <a:ext cx="7524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s-ES" sz="3200">
                <a:solidFill>
                  <a:srgbClr val="953735"/>
                </a:solidFill>
                <a:latin typeface="Calibri" pitchFamily="34" charset="0"/>
              </a:rPr>
              <a:t>INSTITUCIONES DE ENSEÑANZA</a:t>
            </a:r>
          </a:p>
          <a:p>
            <a:pPr algn="ctr" defTabSz="914400"/>
            <a:r>
              <a:rPr lang="es-ES" sz="3200">
                <a:solidFill>
                  <a:srgbClr val="953735"/>
                </a:solidFill>
                <a:latin typeface="Calibri" pitchFamily="34" charset="0"/>
              </a:rPr>
              <a:t>EL CONTEXTO LEGISLATIVO EN FRANCIA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92275" y="1884363"/>
            <a:ext cx="7200900" cy="4556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Font typeface="Wingdings" pitchFamily="2" charset="2"/>
              <a:buChar char="Ø"/>
              <a:defRPr/>
            </a:pPr>
            <a:r>
              <a:rPr lang="es-ES" sz="2000" b="1" cap="small" dirty="0">
                <a:solidFill>
                  <a:prstClr val="black"/>
                </a:solidFill>
                <a:latin typeface="Calibri"/>
              </a:rPr>
              <a:t>Licencia Legal/Gestión colectiva </a:t>
            </a:r>
            <a:r>
              <a:rPr lang="es-ES" sz="2000" b="1" cap="small" dirty="0" smtClean="0">
                <a:solidFill>
                  <a:prstClr val="black"/>
                </a:solidFill>
                <a:latin typeface="Calibri"/>
              </a:rPr>
              <a:t>voluntaria </a:t>
            </a:r>
            <a:r>
              <a:rPr lang="es-ES" sz="2000" b="1" cap="small" dirty="0">
                <a:solidFill>
                  <a:prstClr val="black"/>
                </a:solidFill>
                <a:latin typeface="Calibri"/>
              </a:rPr>
              <a:t>para usos digitales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Font typeface="Wingdings" pitchFamily="2" charset="2"/>
              <a:buChar char="Ø"/>
              <a:defRPr/>
            </a:pPr>
            <a:endParaRPr lang="es-ES" cap="small" dirty="0">
              <a:solidFill>
                <a:prstClr val="black"/>
              </a:solidFill>
              <a:latin typeface="Calibri"/>
            </a:endParaRPr>
          </a:p>
          <a:p>
            <a:pPr marL="265113" indent="-265113" algn="just" defTabSz="91440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</a:rPr>
              <a:t>Excepción «parcial»</a:t>
            </a:r>
          </a:p>
          <a:p>
            <a:pPr marL="722313" lvl="1" indent="-265113" algn="just" defTabSz="91440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</a:rPr>
              <a:t>para  la redifusión digital  </a:t>
            </a:r>
          </a:p>
          <a:p>
            <a:pPr marL="1179513" lvl="2" indent="-265113" algn="just" defTabSz="91440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</a:rPr>
              <a:t>de fragmentos de obras</a:t>
            </a:r>
          </a:p>
          <a:p>
            <a:pPr marL="1179513" lvl="2" indent="-265113" algn="just" defTabSz="91440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</a:rPr>
              <a:t>que tenga por objeto la ilustración con fines educativos </a:t>
            </a:r>
          </a:p>
          <a:p>
            <a:pPr marL="1179513" lvl="2" indent="-265113" algn="just" defTabSz="91440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</a:rPr>
              <a:t>a </a:t>
            </a:r>
            <a:r>
              <a:rPr lang="es-ES" dirty="0" smtClean="0">
                <a:solidFill>
                  <a:prstClr val="black"/>
                </a:solidFill>
                <a:latin typeface="Calibri"/>
              </a:rPr>
              <a:t>excepción de: </a:t>
            </a: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1636713" lvl="3" indent="-265113" algn="just" defTabSz="91440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</a:rPr>
              <a:t>obras publicadas con fines pedagógicos   </a:t>
            </a:r>
          </a:p>
          <a:p>
            <a:pPr marL="1636713" lvl="3" indent="-265113" algn="just" defTabSz="91440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</a:rPr>
              <a:t>obras en formatos digitales</a:t>
            </a:r>
          </a:p>
          <a:p>
            <a:pPr marL="265113" indent="-265113" algn="just" defTabSz="91440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Font typeface="Arial" pitchFamily="34" charset="0"/>
              <a:buChar char="•"/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265113" indent="-265113" algn="just" defTabSz="91440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</a:rPr>
              <a:t>Le CFC </a:t>
            </a:r>
          </a:p>
          <a:p>
            <a:pPr marL="722313" lvl="1" indent="-265113" algn="just" defTabSz="91440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</a:rPr>
              <a:t>Gestiona la redifusión digital de </a:t>
            </a:r>
          </a:p>
          <a:p>
            <a:pPr marL="1179513" lvl="2" indent="-265113" algn="just" defTabSz="91440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</a:rPr>
              <a:t>obras incluidas en la excepción</a:t>
            </a:r>
          </a:p>
          <a:p>
            <a:pPr marL="1179513" lvl="2" indent="-265113" algn="just" defTabSz="91440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</a:rPr>
              <a:t>obras que no están incluidos en la excepción – bajo mandatos </a:t>
            </a:r>
          </a:p>
          <a:p>
            <a:pPr marL="722313" lvl="1" indent="-265113" algn="just" defTabSz="91440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</a:rPr>
              <a:t>Recauda y reparte entre los titulares</a:t>
            </a:r>
          </a:p>
          <a:p>
            <a:pPr marL="722313" lvl="1" indent="-265113" algn="just" defTabSz="91440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prstClr val="black"/>
                </a:solidFill>
                <a:latin typeface="Calibri"/>
              </a:rPr>
              <a:t>Firma de 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licencia global con el Ministerio de Educación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Grunge Union Jack Flag on rough edged old postcard Royalty Free Stock Photo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313805" y="921"/>
            <a:ext cx="1816629" cy="128813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BF55-4C96-40F1-8A50-C244B8F81081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16175" y="136525"/>
            <a:ext cx="6727825" cy="5222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1D44"/>
                </a:solidFill>
                <a:effectLst/>
                <a:uLnTx/>
                <a:uFillTx/>
                <a:latin typeface="Times" pitchFamily="18" charset="0"/>
                <a:ea typeface="+mj-ea"/>
                <a:cs typeface="Times" pitchFamily="18" charset="0"/>
              </a:rPr>
              <a:t>Reino Unido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16346"/>
            <a:ext cx="8482013" cy="48577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800" b="0" i="0" u="none" strike="noStrike" kern="1200" cap="none" spc="0" normalizeH="0" baseline="0" dirty="0" smtClean="0">
              <a:ln>
                <a:noFill/>
              </a:ln>
              <a:solidFill>
                <a:srgbClr val="3B3D46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9933" y="1417589"/>
            <a:ext cx="68238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Times" pitchFamily="18" charset="0"/>
                <a:cs typeface="Times" pitchFamily="18" charset="0"/>
              </a:rPr>
              <a:t>CLA</a:t>
            </a:r>
            <a:r>
              <a:rPr lang="es-ES" sz="2800" dirty="0" smtClean="0">
                <a:latin typeface="Times" pitchFamily="18" charset="0"/>
                <a:cs typeface="Times" pitchFamily="18" charset="0"/>
              </a:rPr>
              <a:t> </a:t>
            </a:r>
          </a:p>
          <a:p>
            <a:r>
              <a:rPr lang="es-ES" sz="2800" dirty="0" smtClean="0">
                <a:latin typeface="Times" pitchFamily="18" charset="0"/>
                <a:cs typeface="Times" pitchFamily="18" charset="0"/>
              </a:rPr>
              <a:t>Licencias generales anuales  </a:t>
            </a:r>
          </a:p>
          <a:p>
            <a:pPr lvl="1">
              <a:buFont typeface="Arial" pitchFamily="34" charset="0"/>
              <a:buChar char="•"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Universidades </a:t>
            </a:r>
          </a:p>
          <a:p>
            <a:pPr lvl="2">
              <a:buFont typeface="Arial" pitchFamily="34" charset="0"/>
              <a:buChar char="•"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 Fotocopias y usos digitales</a:t>
            </a:r>
          </a:p>
          <a:p>
            <a:pPr lvl="2">
              <a:buFont typeface="Arial" pitchFamily="34" charset="0"/>
              <a:buChar char="•"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 Máximo el 5% del libro</a:t>
            </a:r>
          </a:p>
          <a:p>
            <a:pPr lvl="3">
              <a:buFont typeface="Arial" pitchFamily="34" charset="0"/>
              <a:buChar char="•"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 un capítulo entero</a:t>
            </a:r>
          </a:p>
          <a:p>
            <a:pPr lvl="3">
              <a:buFont typeface="Arial" pitchFamily="34" charset="0"/>
              <a:buChar char="•"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 un artículo</a:t>
            </a:r>
          </a:p>
          <a:p>
            <a:pPr lvl="2">
              <a:buFont typeface="Arial" pitchFamily="34" charset="0"/>
              <a:buChar char="•"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 Precio por estudiante por año</a:t>
            </a:r>
          </a:p>
          <a:p>
            <a:pPr lvl="2"/>
            <a:endParaRPr lang="es-ES" sz="2800" dirty="0" smtClean="0">
              <a:latin typeface="Times" pitchFamily="18" charset="0"/>
              <a:cs typeface="Times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 Escuelas públicas y privadas</a:t>
            </a:r>
          </a:p>
          <a:p>
            <a:pPr lvl="1">
              <a:buFont typeface="Arial" pitchFamily="34" charset="0"/>
              <a:buChar char="•"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 Centros de enseñanza superior </a:t>
            </a:r>
          </a:p>
          <a:p>
            <a:endParaRPr lang="en-AU" sz="28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BF55-4C96-40F1-8A50-C244B8F81081}" type="slidenum">
              <a:rPr lang="en-AU" smtClean="0"/>
              <a:pPr/>
              <a:t>16</a:t>
            </a:fld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16175" y="136525"/>
            <a:ext cx="6727825" cy="5222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0" i="0" u="none" strike="noStrike" kern="1200" cap="none" spc="0" normalizeH="0" baseline="0" dirty="0" smtClean="0">
                <a:ln>
                  <a:noFill/>
                </a:ln>
                <a:solidFill>
                  <a:srgbClr val="AC1D44"/>
                </a:solidFill>
                <a:effectLst/>
                <a:uLnTx/>
                <a:uFillTx/>
                <a:latin typeface="Times" pitchFamily="18" charset="0"/>
                <a:ea typeface="+mj-ea"/>
                <a:cs typeface="Times" pitchFamily="18" charset="0"/>
              </a:rPr>
              <a:t>Dinamarca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16346"/>
            <a:ext cx="8482013" cy="48577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800" b="0" i="0" u="none" strike="noStrike" kern="1200" cap="none" spc="0" normalizeH="0" baseline="0" dirty="0" smtClean="0">
              <a:ln>
                <a:noFill/>
              </a:ln>
              <a:solidFill>
                <a:srgbClr val="3B3D46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9933" y="1417589"/>
            <a:ext cx="79292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Times" pitchFamily="18" charset="0"/>
                <a:cs typeface="Times" pitchFamily="18" charset="0"/>
              </a:rPr>
              <a:t>COPYDAN</a:t>
            </a:r>
            <a:r>
              <a:rPr lang="es-ES" sz="2800" dirty="0" smtClean="0">
                <a:latin typeface="Times" pitchFamily="18" charset="0"/>
                <a:cs typeface="Times" pitchFamily="18" charset="0"/>
              </a:rPr>
              <a:t> </a:t>
            </a:r>
          </a:p>
          <a:p>
            <a:pPr defTabSz="90653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 Cubre el 100 % del sistema público educativo</a:t>
            </a:r>
          </a:p>
          <a:p>
            <a:pPr lvl="1" defTabSz="90653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s-ES" sz="2400" dirty="0" smtClean="0">
                <a:latin typeface="Times" pitchFamily="18" charset="0"/>
                <a:cs typeface="Times" pitchFamily="18" charset="0"/>
              </a:rPr>
              <a:t>licencias con unos 3.500 centros</a:t>
            </a:r>
          </a:p>
          <a:p>
            <a:pPr defTabSz="9065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 smtClean="0">
              <a:latin typeface="Times" pitchFamily="18" charset="0"/>
              <a:cs typeface="Times" pitchFamily="18" charset="0"/>
            </a:endParaRPr>
          </a:p>
          <a:p>
            <a:pPr defTabSz="90653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 Hasta el 20%, no más de 20 páginas</a:t>
            </a:r>
          </a:p>
          <a:p>
            <a:pPr lvl="1" defTabSz="90653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 Un capítulo/artículo entero</a:t>
            </a:r>
          </a:p>
          <a:p>
            <a:pPr lvl="1" defTabSz="90653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 Usos digitales incluso descargar de páginas web</a:t>
            </a:r>
          </a:p>
          <a:p>
            <a:pPr lvl="2" defTabSz="90653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latin typeface="Times" pitchFamily="18" charset="0"/>
                <a:cs typeface="Times" pitchFamily="18" charset="0"/>
              </a:rPr>
              <a:t> Poner en redes internas protegidas</a:t>
            </a:r>
          </a:p>
          <a:p>
            <a:pPr lvl="1" defTabSz="90653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 Uso más extendido permitido a universidades</a:t>
            </a:r>
          </a:p>
          <a:p>
            <a:pPr defTabSz="9065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 smtClean="0">
              <a:latin typeface="Times" pitchFamily="18" charset="0"/>
              <a:cs typeface="Times" pitchFamily="18" charset="0"/>
            </a:endParaRPr>
          </a:p>
          <a:p>
            <a:pPr defTabSz="906536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 Tarifas por estudiante/alumno por año </a:t>
            </a:r>
          </a:p>
          <a:p>
            <a:pPr lvl="1" defTabSz="90653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latin typeface="Times" pitchFamily="18" charset="0"/>
                <a:cs typeface="Times" pitchFamily="18" charset="0"/>
              </a:rPr>
              <a:t>basadas en resultados de encuestas</a:t>
            </a:r>
            <a:endParaRPr lang="en-AU" sz="280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9" name="Picture 2" descr="http://i.istockimg.com/file_thumbview_approve/19541119/2/stock-photo-19541119-flag-of-denmark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flipV="1">
            <a:off x="7383439" y="-3083"/>
            <a:ext cx="1760642" cy="11722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4406900"/>
            <a:ext cx="8207375" cy="1689100"/>
          </a:xfrm>
        </p:spPr>
        <p:txBody>
          <a:bodyPr/>
          <a:lstStyle/>
          <a:p>
            <a:pPr algn="ctr"/>
            <a:r>
              <a:rPr lang="en-GB" sz="3200" b="0" cap="none" dirty="0" smtClean="0">
                <a:solidFill>
                  <a:srgbClr val="C00000"/>
                </a:solidFill>
              </a:rPr>
              <a:t/>
            </a:r>
            <a:br>
              <a:rPr lang="en-GB" sz="3200" b="0" cap="none" dirty="0" smtClean="0">
                <a:solidFill>
                  <a:srgbClr val="C00000"/>
                </a:solidFill>
              </a:rPr>
            </a:br>
            <a:r>
              <a:rPr lang="es-ES" sz="3200" b="0" cap="none" dirty="0" err="1" smtClean="0">
                <a:solidFill>
                  <a:srgbClr val="C00000"/>
                </a:solidFill>
              </a:rPr>
              <a:t>RROs</a:t>
            </a:r>
            <a:r>
              <a:rPr lang="es-ES" sz="3200" b="0" cap="none" dirty="0" smtClean="0">
                <a:solidFill>
                  <a:srgbClr val="C00000"/>
                </a:solidFill>
              </a:rPr>
              <a:t> – contribuyen al acceso adecuado </a:t>
            </a:r>
            <a:endParaRPr lang="es-ES" sz="3200" b="0" cap="none" dirty="0"/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sz="4400" dirty="0" smtClean="0">
              <a:solidFill>
                <a:srgbClr val="C00000"/>
              </a:solidFill>
            </a:endParaRPr>
          </a:p>
          <a:p>
            <a:pPr algn="ctr"/>
            <a:r>
              <a:rPr lang="es-ES" sz="4400" dirty="0" smtClean="0">
                <a:solidFill>
                  <a:srgbClr val="C00000"/>
                </a:solidFill>
              </a:rPr>
              <a:t>Acceso legal y fácil a la PI  protege a usuarios y titulares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920" y="7620"/>
            <a:ext cx="6736080" cy="1066800"/>
          </a:xfrm>
        </p:spPr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Ingresos de usos secundarios</a:t>
            </a:r>
            <a:br>
              <a:rPr lang="es-ES" dirty="0" smtClean="0">
                <a:solidFill>
                  <a:srgbClr val="C00000"/>
                </a:solidFill>
              </a:rPr>
            </a:br>
            <a:r>
              <a:rPr lang="es-ES" sz="3000" dirty="0" smtClean="0">
                <a:solidFill>
                  <a:srgbClr val="C00000"/>
                </a:solidFill>
              </a:rPr>
              <a:t>Fundamental para titulares y desarrollo</a:t>
            </a:r>
            <a:endParaRPr lang="es-ES" sz="3000" dirty="0">
              <a:solidFill>
                <a:srgbClr val="C00000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09684" y="1160290"/>
            <a:ext cx="8229600" cy="521589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Encuestas en el Reino Unido</a:t>
            </a:r>
            <a:r>
              <a:rPr lang="es-ES" sz="2400" baseline="-25000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s-ES" sz="2400" baseline="-25000" dirty="0" err="1" smtClean="0">
                <a:latin typeface="Times" pitchFamily="18" charset="0"/>
                <a:cs typeface="Times" pitchFamily="18" charset="0"/>
              </a:rPr>
              <a:t>PwC</a:t>
            </a:r>
            <a:r>
              <a:rPr lang="es-ES" sz="2400" baseline="-25000" dirty="0" smtClean="0">
                <a:latin typeface="Times" pitchFamily="18" charset="0"/>
                <a:cs typeface="Times" pitchFamily="18" charset="0"/>
              </a:rPr>
              <a:t> and ALCS)</a:t>
            </a:r>
            <a:endParaRPr lang="es-ES" sz="2400" dirty="0" smtClean="0">
              <a:latin typeface="Times" pitchFamily="18" charset="0"/>
              <a:cs typeface="Times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s-ES" sz="2800" b="1" dirty="0" smtClean="0">
                <a:latin typeface="Times" pitchFamily="18" charset="0"/>
                <a:cs typeface="Times" pitchFamily="18" charset="0"/>
              </a:rPr>
              <a:t>Autores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s-ES" sz="2300" dirty="0" smtClean="0">
                <a:latin typeface="Times" pitchFamily="18" charset="0"/>
                <a:cs typeface="Times" pitchFamily="18" charset="0"/>
              </a:rPr>
              <a:t>Un 25% de los autores recibe más de 60% de sus ingresos de 	usos secundarios del sus obras</a:t>
            </a:r>
            <a:endParaRPr lang="es-ES" sz="2300" b="1" dirty="0" smtClean="0">
              <a:latin typeface="Times" pitchFamily="18" charset="0"/>
              <a:cs typeface="Times" pitchFamily="18" charset="0"/>
            </a:endParaRPr>
          </a:p>
          <a:p>
            <a:pPr lvl="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s-ES" sz="2300" dirty="0" smtClean="0">
                <a:latin typeface="Times" pitchFamily="18" charset="0"/>
                <a:cs typeface="Times" pitchFamily="18" charset="0"/>
              </a:rPr>
              <a:t> La reducción de un 20% en sus ingresos por reproducción</a:t>
            </a:r>
          </a:p>
          <a:p>
            <a:pPr lvl="0" eaLnBrk="0" hangingPunct="0">
              <a:spcBef>
                <a:spcPts val="0"/>
              </a:spcBef>
            </a:pPr>
            <a:r>
              <a:rPr lang="es-ES" sz="2300" dirty="0" smtClean="0">
                <a:latin typeface="Times" pitchFamily="18" charset="0"/>
                <a:cs typeface="Times" pitchFamily="18" charset="0"/>
              </a:rPr>
              <a:t>	implicará unos 2 870 menos al año;</a:t>
            </a:r>
          </a:p>
          <a:p>
            <a:pPr lvl="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s-ES" sz="1400" b="1" dirty="0" smtClean="0">
              <a:latin typeface="Times" pitchFamily="18" charset="0"/>
              <a:cs typeface="Times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s-ES" sz="2800" b="1" dirty="0" smtClean="0">
                <a:latin typeface="Times" pitchFamily="18" charset="0"/>
                <a:cs typeface="Times" pitchFamily="18" charset="0"/>
              </a:rPr>
              <a:t>Editores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300" dirty="0" smtClean="0">
                <a:latin typeface="Times" pitchFamily="18" charset="0"/>
                <a:cs typeface="Times" pitchFamily="18" charset="0"/>
              </a:rPr>
              <a:t>Los ingresos por uso secundario equivalen más o menos el presupuesto para la inversión en nuevas obras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300" dirty="0" smtClean="0">
                <a:latin typeface="Times" pitchFamily="18" charset="0"/>
                <a:cs typeface="Times" pitchFamily="18" charset="0"/>
              </a:rPr>
              <a:t>La pérdida de ingresos de la RRO tendría un impacto directo en la inversión, especialmente en el desarrollo de productos digitales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es-ES" sz="2800" b="1" dirty="0" smtClean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7620"/>
            <a:ext cx="6265863" cy="1066800"/>
          </a:xfrm>
        </p:spPr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Derecho de Autor </a:t>
            </a:r>
            <a:br>
              <a:rPr lang="es-ES" dirty="0" smtClean="0">
                <a:solidFill>
                  <a:srgbClr val="C00000"/>
                </a:solidFill>
              </a:rPr>
            </a:br>
            <a:r>
              <a:rPr lang="es-ES" dirty="0" smtClean="0">
                <a:solidFill>
                  <a:srgbClr val="C00000"/>
                </a:solidFill>
              </a:rPr>
              <a:t>¡Derecho humano fundamental!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4" name="Picture 3" descr="illustration by Olly How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79260"/>
            <a:ext cx="3595901" cy="267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3976900" y="1635760"/>
            <a:ext cx="4953001" cy="439928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B3D46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Un problema fundamental:</a:t>
            </a:r>
            <a:r>
              <a:rPr kumimoji="0" lang="es-ES" sz="2300" b="0" i="0" u="none" strike="noStrike" kern="1200" cap="none" spc="0" normalizeH="0" noProof="0" dirty="0" smtClean="0">
                <a:ln>
                  <a:noFill/>
                </a:ln>
                <a:solidFill>
                  <a:srgbClr val="3B3D46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 </a:t>
            </a:r>
            <a:r>
              <a:rPr kumimoji="0" lang="es-E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B3D46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Web libre oscurece el hecho de que es la gente la que crea los datos</a:t>
            </a:r>
            <a:endParaRPr kumimoji="0" lang="es-ES" sz="2300" b="0" i="0" u="none" strike="noStrike" kern="1200" cap="none" spc="0" normalizeH="0" noProof="0" dirty="0" smtClean="0">
              <a:ln>
                <a:noFill/>
              </a:ln>
              <a:solidFill>
                <a:srgbClr val="3B3D46"/>
              </a:solidFill>
              <a:effectLst/>
              <a:uLnTx/>
              <a:uFillTx/>
              <a:latin typeface="Times"/>
              <a:ea typeface="+mn-ea"/>
              <a:cs typeface="Time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dirty="0" smtClean="0">
              <a:solidFill>
                <a:srgbClr val="3B3D46"/>
              </a:solidFill>
              <a:latin typeface="Times"/>
              <a:cs typeface="Time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300" dirty="0" smtClean="0">
                <a:solidFill>
                  <a:srgbClr val="3B3D46"/>
                </a:solidFill>
                <a:latin typeface="Times"/>
                <a:cs typeface="Times"/>
              </a:rPr>
              <a:t>Gran parte del desafío a los profesionales de la clase media surge de la hostilidad de Internet a la propiedad </a:t>
            </a:r>
            <a:r>
              <a:rPr lang="es-ES" sz="2300" smtClean="0">
                <a:solidFill>
                  <a:srgbClr val="3B3D46"/>
                </a:solidFill>
                <a:latin typeface="Times"/>
                <a:cs typeface="Times"/>
              </a:rPr>
              <a:t>de los conocimientos </a:t>
            </a:r>
            <a:endParaRPr lang="es-ES" sz="2300" dirty="0" smtClean="0">
              <a:solidFill>
                <a:srgbClr val="3B3D46"/>
              </a:solidFill>
              <a:latin typeface="Times"/>
              <a:cs typeface="Time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dirty="0" smtClean="0">
              <a:solidFill>
                <a:srgbClr val="3B3D46"/>
              </a:solidFill>
              <a:latin typeface="Times"/>
              <a:cs typeface="Time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300" dirty="0" smtClean="0">
                <a:solidFill>
                  <a:srgbClr val="3B3D46"/>
                </a:solidFill>
                <a:latin typeface="Times"/>
                <a:cs typeface="Times"/>
              </a:rPr>
              <a:t>¡Restauremos el valor de datos!</a:t>
            </a:r>
          </a:p>
          <a:p>
            <a:pPr marL="342900" marR="0" lvl="0" indent="-34290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3B3D46"/>
                </a:solidFill>
                <a:latin typeface="Times"/>
                <a:cs typeface="Times"/>
              </a:rPr>
              <a:t>( </a:t>
            </a:r>
            <a:r>
              <a:rPr lang="en-US" i="1" dirty="0" err="1" smtClean="0">
                <a:solidFill>
                  <a:srgbClr val="3B3D46"/>
                </a:solidFill>
                <a:latin typeface="Times"/>
                <a:cs typeface="Times"/>
              </a:rPr>
              <a:t>Jaron</a:t>
            </a:r>
            <a:r>
              <a:rPr lang="en-US" i="1" dirty="0" smtClean="0">
                <a:solidFill>
                  <a:srgbClr val="3B3D46"/>
                </a:solidFill>
                <a:latin typeface="Times"/>
                <a:cs typeface="Times"/>
              </a:rPr>
              <a:t> Lanier</a:t>
            </a:r>
            <a:r>
              <a:rPr lang="en-US" dirty="0" smtClean="0">
                <a:solidFill>
                  <a:srgbClr val="3B3D46"/>
                </a:solidFill>
                <a:latin typeface="Times"/>
                <a:cs typeface="Times"/>
              </a:rPr>
              <a:t>: </a:t>
            </a:r>
            <a:r>
              <a:rPr lang="en-US" i="1" dirty="0" smtClean="0">
                <a:solidFill>
                  <a:srgbClr val="3B3D46"/>
                </a:solidFill>
                <a:latin typeface="Times"/>
                <a:cs typeface="Times"/>
              </a:rPr>
              <a:t>Who owns the future</a:t>
            </a:r>
            <a:r>
              <a:rPr lang="en-US" dirty="0" smtClean="0">
                <a:solidFill>
                  <a:srgbClr val="3B3D46"/>
                </a:solidFill>
                <a:latin typeface="Times"/>
                <a:cs typeface="Times"/>
              </a:rPr>
              <a:t>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3B3D46"/>
              </a:solidFill>
              <a:effectLst/>
              <a:uLnTx/>
              <a:uFillTx/>
              <a:latin typeface="Times"/>
              <a:ea typeface="+mn-ea"/>
              <a:cs typeface="Times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533400" y="1955800"/>
            <a:ext cx="3443501" cy="5130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B3D46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Jaron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B3D46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 Lanier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B3D46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 </a:t>
            </a:r>
            <a:r>
              <a:rPr kumimoji="0" lang="es-ES" sz="2000" b="0" i="0" u="none" strike="noStrike" kern="1200" cap="none" spc="0" normalizeH="0" baseline="-25000" dirty="0" smtClean="0">
                <a:ln>
                  <a:noFill/>
                </a:ln>
                <a:solidFill>
                  <a:srgbClr val="3B3D46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realidad virtual</a:t>
            </a:r>
            <a:endParaRPr kumimoji="0" lang="es-ES" sz="2800" b="0" i="0" u="none" strike="noStrike" kern="1200" cap="none" spc="0" normalizeH="0" baseline="0" dirty="0" smtClean="0">
              <a:ln>
                <a:noFill/>
              </a:ln>
              <a:solidFill>
                <a:srgbClr val="3B3D46"/>
              </a:solidFill>
              <a:effectLst/>
              <a:uLnTx/>
              <a:uFillTx/>
              <a:latin typeface="Times"/>
              <a:ea typeface="+mn-ea"/>
              <a:cs typeface="Times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4592" y="6173432"/>
            <a:ext cx="8929902" cy="513080"/>
          </a:xfrm>
          <a:prstGeom prst="rect">
            <a:avLst/>
          </a:prstGeom>
        </p:spPr>
        <p:txBody>
          <a:bodyPr/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s-ES" sz="2400" dirty="0" smtClean="0">
                <a:solidFill>
                  <a:srgbClr val="C00000"/>
                </a:solidFill>
              </a:rPr>
              <a:t>¡Un mundo que valora el conocimiento, valora a sus creadores!</a:t>
            </a:r>
            <a:endParaRPr kumimoji="0" lang="es-ES" sz="2400" b="0" i="0" u="none" strike="noStrike" kern="1200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"/>
              <a:ea typeface="+mn-ea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4406900"/>
            <a:ext cx="8389084" cy="1362075"/>
          </a:xfrm>
        </p:spPr>
        <p:txBody>
          <a:bodyPr/>
          <a:lstStyle/>
          <a:p>
            <a:pPr algn="ctr"/>
            <a:r>
              <a:rPr lang="en-GB" sz="1200" b="0" cap="none" dirty="0" smtClean="0">
                <a:solidFill>
                  <a:srgbClr val="C00000"/>
                </a:solidFill>
              </a:rPr>
              <a:t/>
            </a:r>
            <a:br>
              <a:rPr lang="en-GB" sz="1200" b="0" cap="none" dirty="0" smtClean="0">
                <a:solidFill>
                  <a:srgbClr val="C00000"/>
                </a:solidFill>
              </a:rPr>
            </a:br>
            <a:r>
              <a:rPr lang="es-ES" sz="2600" b="0" cap="none" dirty="0" smtClean="0">
                <a:solidFill>
                  <a:srgbClr val="C00000"/>
                </a:solidFill>
              </a:rPr>
              <a:t>Proveedor de información fiable sobre soluciones  </a:t>
            </a:r>
            <a:br>
              <a:rPr lang="es-ES" sz="2600" b="0" cap="none" dirty="0" smtClean="0">
                <a:solidFill>
                  <a:srgbClr val="C00000"/>
                </a:solidFill>
              </a:rPr>
            </a:br>
            <a:r>
              <a:rPr lang="es-ES" sz="2600" b="0" cap="none" dirty="0" smtClean="0">
                <a:solidFill>
                  <a:srgbClr val="C00000"/>
                </a:solidFill>
              </a:rPr>
              <a:t>basadas en derecho de autor en el sector de textos y imágenes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953375" cy="1500187"/>
          </a:xfrm>
        </p:spPr>
        <p:txBody>
          <a:bodyPr/>
          <a:lstStyle/>
          <a:p>
            <a:pPr algn="ctr"/>
            <a:endParaRPr lang="en-GB" sz="4400" dirty="0" smtClean="0">
              <a:solidFill>
                <a:srgbClr val="C00000"/>
              </a:solidFill>
            </a:endParaRPr>
          </a:p>
          <a:p>
            <a:pPr algn="ctr"/>
            <a:endParaRPr lang="en-GB" sz="4400" dirty="0" smtClean="0">
              <a:solidFill>
                <a:srgbClr val="C00000"/>
              </a:solidFill>
            </a:endParaRPr>
          </a:p>
          <a:p>
            <a:pPr algn="ctr"/>
            <a:endParaRPr lang="en-GB" sz="4400" dirty="0" smtClean="0">
              <a:solidFill>
                <a:srgbClr val="C00000"/>
              </a:solidFill>
            </a:endParaRPr>
          </a:p>
          <a:p>
            <a:pPr algn="ctr"/>
            <a:r>
              <a:rPr lang="es-ES" sz="4400" dirty="0" smtClean="0">
                <a:solidFill>
                  <a:srgbClr val="C00000"/>
                </a:solidFill>
              </a:rPr>
              <a:t>IFRRO</a:t>
            </a:r>
          </a:p>
          <a:p>
            <a:pPr algn="ctr"/>
            <a:r>
              <a:rPr lang="es-ES" sz="2400" dirty="0" smtClean="0">
                <a:solidFill>
                  <a:srgbClr val="C00000"/>
                </a:solidFill>
              </a:rPr>
              <a:t>Federación Internacional de Organizaciones de Reproducción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47925" y="33338"/>
            <a:ext cx="6256338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Gestión de la RRO – contribuye al </a:t>
            </a:r>
            <a:br>
              <a:rPr lang="es-ES" dirty="0" smtClean="0"/>
            </a:br>
            <a:r>
              <a:rPr lang="es-ES" dirty="0" smtClean="0"/>
              <a:t>Acceso total a obras protegidas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387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16388" name="il_fi" descr="http://static.freepik.com/free-photo/futuristic-abstract-free-seamless-vector-pattern_93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85888"/>
            <a:ext cx="9144000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660649" y="3140075"/>
            <a:ext cx="1851025" cy="715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Seguro 	</a:t>
            </a:r>
            <a:endParaRPr lang="es-ES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1029" name="Picture 5" descr="MP900402497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5436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0075" y="5440363"/>
            <a:ext cx="1822450" cy="715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Sencillo</a:t>
            </a:r>
            <a:r>
              <a:rPr lang="fr-BE" sz="2800" dirty="0"/>
              <a:t>	</a:t>
            </a:r>
            <a:endParaRPr lang="fr-FR" dirty="0"/>
          </a:p>
        </p:txBody>
      </p:sp>
      <p:pic>
        <p:nvPicPr>
          <p:cNvPr id="1030" name="Picture 6" descr="MC900290682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3077" y="5533497"/>
            <a:ext cx="723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-15875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fr-FR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166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fr-FR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032625" y="1736725"/>
            <a:ext cx="1822450" cy="717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Rápido</a:t>
            </a:r>
            <a:r>
              <a:rPr lang="fr-BE" sz="2800" dirty="0"/>
              <a:t>	</a:t>
            </a:r>
            <a:endParaRPr lang="fr-FR" dirty="0"/>
          </a:p>
        </p:txBody>
      </p:sp>
      <p:pic>
        <p:nvPicPr>
          <p:cNvPr id="1037" name="Picture 13" descr="MP900442242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8975" y="1736725"/>
            <a:ext cx="5381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062788" y="5470525"/>
            <a:ext cx="1822450" cy="873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Innovadora</a:t>
            </a:r>
            <a:r>
              <a:rPr lang="fr-BE" sz="2800" dirty="0"/>
              <a:t>	</a:t>
            </a:r>
            <a:endParaRPr lang="fr-FR" dirty="0"/>
          </a:p>
        </p:txBody>
      </p:sp>
      <p:pic>
        <p:nvPicPr>
          <p:cNvPr id="1038" name="il_fi" descr="innova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5943600"/>
            <a:ext cx="60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93725" y="1666875"/>
            <a:ext cx="2066925" cy="873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Conveniente</a:t>
            </a:r>
            <a:r>
              <a:rPr lang="fr-BE" sz="2800" dirty="0"/>
              <a:t>	</a:t>
            </a:r>
            <a:endParaRPr lang="fr-FR" dirty="0"/>
          </a:p>
        </p:txBody>
      </p:sp>
      <p:pic>
        <p:nvPicPr>
          <p:cNvPr id="1039" name="il_fi" descr="Easy_button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3925" y="2117725"/>
            <a:ext cx="4667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463925" y="5721350"/>
            <a:ext cx="2509838" cy="871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Precio adecuado</a:t>
            </a:r>
            <a:r>
              <a:rPr lang="fr-BE" sz="2800" dirty="0"/>
              <a:t>	</a:t>
            </a:r>
            <a:endParaRPr lang="fr-FR" dirty="0"/>
          </a:p>
        </p:txBody>
      </p:sp>
      <p:pic>
        <p:nvPicPr>
          <p:cNvPr id="1040" name="Picture 16" descr="MP900342031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64163" y="6156325"/>
            <a:ext cx="609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4" descr="C:\Documents and Settings\WindowsXPPro\Local Settings\Temporary Internet Files\Content.IE5\I9SW02Y2\MP910216391[1]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0263" y="2863850"/>
            <a:ext cx="2681287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28" grpId="1" animBg="1"/>
      <p:bldP spid="1028" grpId="2" animBg="1"/>
      <p:bldP spid="10" grpId="0" animBg="1"/>
      <p:bldP spid="10" grpId="1" animBg="1"/>
      <p:bldP spid="10" grpId="2" animBg="1"/>
      <p:bldP spid="16" grpId="0" animBg="1"/>
      <p:bldP spid="16" grpId="1" animBg="1"/>
      <p:bldP spid="16" grpId="2" animBg="1"/>
      <p:bldP spid="19" grpId="0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F5086-FAC5-42B8-BF37-EEDFF49A7A4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578" name="Slide Number Placeholder 5"/>
          <p:cNvSpPr txBox="1">
            <a:spLocks noGrp="1"/>
          </p:cNvSpPr>
          <p:nvPr/>
        </p:nvSpPr>
        <p:spPr bwMode="auto">
          <a:xfrm>
            <a:off x="6570663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EC7D377-0245-4F1E-976E-7B10F6B7FD0D}" type="slidenum">
              <a:rPr lang="es-ES" sz="1100">
                <a:solidFill>
                  <a:srgbClr val="3B3D46"/>
                </a:solidFill>
              </a:rPr>
              <a:pPr algn="r"/>
              <a:t>21</a:t>
            </a:fld>
            <a:endParaRPr lang="en-US" sz="1100">
              <a:solidFill>
                <a:srgbClr val="3B3D46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774700" y="1060450"/>
            <a:ext cx="7566025" cy="37544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ES" sz="3600" dirty="0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¡Gracias!</a:t>
            </a:r>
          </a:p>
          <a:p>
            <a:pPr algn="ctr">
              <a:buFont typeface="Arial" charset="0"/>
              <a:buNone/>
            </a:pPr>
            <a:endParaRPr lang="es-ES" sz="1400" dirty="0" smtClean="0">
              <a:solidFill>
                <a:schemeClr val="bg1"/>
              </a:solidFill>
              <a:latin typeface="Times" pitchFamily="18" charset="0"/>
              <a:cs typeface="Times" pitchFamily="18" charset="0"/>
            </a:endParaRPr>
          </a:p>
          <a:p>
            <a:pPr algn="ctr"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Olav.Stokkmo@ifrro.org</a:t>
            </a:r>
          </a:p>
          <a:p>
            <a:pPr algn="ctr"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www.ifrro.org</a:t>
            </a:r>
          </a:p>
          <a:p>
            <a:pPr algn="ctr">
              <a:buFont typeface="Arial" charset="0"/>
              <a:buNone/>
            </a:pPr>
            <a:endParaRPr lang="es-ES" dirty="0" smtClean="0">
              <a:solidFill>
                <a:schemeClr val="bg1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6" name="Content Placeholder 5" descr="C:\Documents and Settings\Owner\Local Settings\Temporary Internet Files\Content.IE5\PHVBYWM1\MPj0438475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89115" y="3290411"/>
            <a:ext cx="3175169" cy="3431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401888" y="1588"/>
            <a:ext cx="6302375" cy="1066800"/>
          </a:xfrm>
        </p:spPr>
        <p:txBody>
          <a:bodyPr/>
          <a:lstStyle/>
          <a:p>
            <a:r>
              <a:rPr lang="es-ES" dirty="0" smtClean="0">
                <a:latin typeface="Times" pitchFamily="18" charset="0"/>
                <a:cs typeface="Times" pitchFamily="18" charset="0"/>
              </a:rPr>
              <a:t>IFRRO </a:t>
            </a:r>
            <a:r>
              <a:rPr lang="es-ES" sz="4000" dirty="0" smtClean="0">
                <a:latin typeface="Times" pitchFamily="18" charset="0"/>
                <a:cs typeface="Times" pitchFamily="18" charset="0"/>
              </a:rPr>
              <a:t>– </a:t>
            </a:r>
            <a:r>
              <a:rPr lang="es-ES" sz="2800" dirty="0" smtClean="0">
                <a:latin typeface="Times" pitchFamily="18" charset="0"/>
                <a:cs typeface="Times" pitchFamily="18" charset="0"/>
              </a:rPr>
              <a:t>140 miembros en 77 países</a:t>
            </a:r>
            <a:br>
              <a:rPr lang="es-ES" sz="2800" dirty="0" smtClean="0">
                <a:latin typeface="Times" pitchFamily="18" charset="0"/>
                <a:cs typeface="Times" pitchFamily="18" charset="0"/>
              </a:rPr>
            </a:br>
            <a:r>
              <a:rPr lang="es-ES" sz="2800" dirty="0" smtClean="0">
                <a:latin typeface="Times" pitchFamily="18" charset="0"/>
                <a:cs typeface="Times" pitchFamily="18" charset="0"/>
              </a:rPr>
              <a:t>La conexión internacional a una red global</a:t>
            </a:r>
          </a:p>
        </p:txBody>
      </p:sp>
      <p:pic>
        <p:nvPicPr>
          <p:cNvPr id="28675" name="Picture 5" descr="C:\Documents and Settings\Owner\Local Settings\Temporary Internet Files\Content.IE5\PHVBYWM1\MPj04384750000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27313" y="1285875"/>
            <a:ext cx="4730750" cy="5111750"/>
          </a:xfrm>
        </p:spPr>
      </p:pic>
      <p:sp>
        <p:nvSpPr>
          <p:cNvPr id="6" name="Rectangle 5"/>
          <p:cNvSpPr/>
          <p:nvPr/>
        </p:nvSpPr>
        <p:spPr>
          <a:xfrm>
            <a:off x="1313840" y="1508912"/>
            <a:ext cx="661168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" pitchFamily="18" charset="0"/>
                <a:ea typeface="ＭＳ Ｐゴシック" pitchFamily="34" charset="-128"/>
                <a:cs typeface="Times" pitchFamily="18" charset="0"/>
              </a:rPr>
              <a:t>International Federation of </a:t>
            </a:r>
          </a:p>
          <a:p>
            <a:pPr algn="ctr" eaLnBrk="0" hangingPunct="0"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" pitchFamily="18" charset="0"/>
                <a:ea typeface="ＭＳ Ｐゴシック" pitchFamily="34" charset="-128"/>
                <a:cs typeface="Times" pitchFamily="18" charset="0"/>
              </a:rPr>
              <a:t>Reproduction Rights </a:t>
            </a:r>
            <a:r>
              <a:rPr lang="en-GB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" pitchFamily="18" charset="0"/>
                <a:ea typeface="ＭＳ Ｐゴシック" pitchFamily="34" charset="-128"/>
                <a:cs typeface="Times" pitchFamily="18" charset="0"/>
              </a:rPr>
              <a:t>Organisations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1540" y="2905177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ln w="17780" cmpd="sng">
                  <a:solidFill>
                    <a:srgbClr val="BABABA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ABABA">
                        <a:tint val="63000"/>
                        <a:sat val="105000"/>
                      </a:srgbClr>
                    </a:gs>
                    <a:gs pos="90000">
                      <a:srgbClr val="BABABA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" pitchFamily="18" charset="0"/>
                <a:ea typeface="ＭＳ Ｐゴシック" pitchFamily="34" charset="-128"/>
                <a:cs typeface="Times" pitchFamily="18" charset="0"/>
              </a:rPr>
              <a:t>86 </a:t>
            </a:r>
            <a:r>
              <a:rPr lang="en-US" sz="3200" b="1" dirty="0">
                <a:ln w="17780" cmpd="sng">
                  <a:solidFill>
                    <a:srgbClr val="BABABA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ABABA">
                        <a:tint val="63000"/>
                        <a:sat val="105000"/>
                      </a:srgbClr>
                    </a:gs>
                    <a:gs pos="90000">
                      <a:srgbClr val="BABABA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" pitchFamily="18" charset="0"/>
                <a:ea typeface="ＭＳ Ｐゴシック" pitchFamily="34" charset="-128"/>
                <a:cs typeface="Times" pitchFamily="18" charset="0"/>
              </a:rPr>
              <a:t>RROs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2872" y="2814840"/>
            <a:ext cx="4017575" cy="15081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E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" pitchFamily="18" charset="0"/>
                <a:ea typeface="ＭＳ Ｐゴシック" pitchFamily="34" charset="-128"/>
                <a:cs typeface="Times" pitchFamily="18" charset="0"/>
              </a:rPr>
              <a:t>54 </a:t>
            </a:r>
            <a:r>
              <a:rPr lang="es-E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" pitchFamily="18" charset="0"/>
                <a:ea typeface="ＭＳ Ｐゴシック" pitchFamily="34" charset="-128"/>
                <a:cs typeface="Times" pitchFamily="18" charset="0"/>
              </a:rPr>
              <a:t>Organizaciones de</a:t>
            </a:r>
          </a:p>
          <a:p>
            <a:pPr algn="ctr" eaLnBrk="0" hangingPunct="0">
              <a:defRPr/>
            </a:pPr>
            <a:r>
              <a:rPr lang="es-E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" pitchFamily="18" charset="0"/>
                <a:ea typeface="ＭＳ Ｐゴシック" pitchFamily="34" charset="-128"/>
                <a:cs typeface="Times" pitchFamily="18" charset="0"/>
              </a:rPr>
              <a:t>Creadores &amp; Editores</a:t>
            </a:r>
          </a:p>
          <a:p>
            <a:pPr algn="ctr" eaLnBrk="0" hangingPunct="0">
              <a:defRPr/>
            </a:pP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" name="Content Placeholder 8"/>
          <p:cNvSpPr>
            <a:spLocks/>
          </p:cNvSpPr>
          <p:nvPr/>
        </p:nvSpPr>
        <p:spPr bwMode="auto">
          <a:xfrm>
            <a:off x="-1" y="4115274"/>
            <a:ext cx="3466531" cy="2723306"/>
          </a:xfrm>
          <a:prstGeom prst="rect">
            <a:avLst/>
          </a:prstGeom>
          <a:noFill/>
          <a:ln w="9525">
            <a:solidFill>
              <a:srgbClr val="80020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ES" sz="2000" b="1" dirty="0" smtClean="0">
                <a:latin typeface="Times" pitchFamily="18" charset="0"/>
                <a:cs typeface="Times" pitchFamily="18" charset="0"/>
              </a:rPr>
              <a:t>Objetivo de IFRRO</a:t>
            </a:r>
            <a:r>
              <a:rPr lang="es-ES" sz="2000" dirty="0" smtClean="0">
                <a:latin typeface="Times" pitchFamily="18" charset="0"/>
                <a:cs typeface="Times" pitchFamily="18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Aumentar </a:t>
            </a:r>
            <a:r>
              <a:rPr lang="es-ES" sz="2000" dirty="0" smtClean="0">
                <a:latin typeface="Times" pitchFamily="18" charset="0"/>
                <a:cs typeface="Times" pitchFamily="18" charset="0"/>
              </a:rPr>
              <a:t>el uso legal de obras de textos e imágenes 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Eliminar</a:t>
            </a:r>
            <a:r>
              <a:rPr lang="es-ES" sz="2000" dirty="0" smtClean="0">
                <a:latin typeface="Times" pitchFamily="18" charset="0"/>
                <a:cs typeface="Times" pitchFamily="18" charset="0"/>
              </a:rPr>
              <a:t> las copias no autorizadas 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Alentar</a:t>
            </a:r>
            <a:r>
              <a:rPr lang="es-ES" sz="2000" dirty="0" smtClean="0">
                <a:latin typeface="Times" pitchFamily="18" charset="0"/>
                <a:cs typeface="Times" pitchFamily="18" charset="0"/>
              </a:rPr>
              <a:t> la gestión colectiva eficaz de las </a:t>
            </a:r>
            <a:r>
              <a:rPr lang="es-ES" sz="2000" dirty="0" err="1" smtClean="0">
                <a:latin typeface="Times" pitchFamily="18" charset="0"/>
                <a:cs typeface="Times" pitchFamily="18" charset="0"/>
              </a:rPr>
              <a:t>RROs</a:t>
            </a:r>
            <a:endParaRPr lang="es-ES" sz="20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9497" y="4116214"/>
            <a:ext cx="2900855" cy="2696123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GB" sz="2000" b="1" dirty="0" smtClean="0">
                <a:latin typeface="Times" pitchFamily="18" charset="0"/>
                <a:cs typeface="Times" pitchFamily="18" charset="0"/>
              </a:rPr>
              <a:t>    </a:t>
            </a:r>
            <a:r>
              <a:rPr lang="es-ES" sz="20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Cooperación </a:t>
            </a:r>
            <a:r>
              <a:rPr lang="es-ES" sz="20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con</a:t>
            </a:r>
          </a:p>
          <a:p>
            <a:pPr marL="432000" indent="-396000">
              <a:lnSpc>
                <a:spcPct val="90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OMPI</a:t>
            </a:r>
          </a:p>
          <a:p>
            <a:pPr marL="432000" indent="-396000">
              <a:lnSpc>
                <a:spcPct val="90000"/>
              </a:lnSpc>
              <a:buFont typeface="Arial" pitchFamily="34" charset="0"/>
              <a:buChar char="•"/>
            </a:pPr>
            <a:r>
              <a:rPr lang="es-ES" sz="2000" smtClean="0">
                <a:latin typeface="Times" pitchFamily="18" charset="0"/>
                <a:cs typeface="Times" pitchFamily="18" charset="0"/>
              </a:rPr>
              <a:t>UE</a:t>
            </a:r>
            <a:endParaRPr lang="es-ES" sz="2000" dirty="0" smtClean="0">
              <a:latin typeface="Times" pitchFamily="18" charset="0"/>
              <a:cs typeface="Times" pitchFamily="18" charset="0"/>
            </a:endParaRPr>
          </a:p>
          <a:p>
            <a:pPr marL="432000" indent="-396000">
              <a:lnSpc>
                <a:spcPct val="90000"/>
              </a:lnSpc>
              <a:buFont typeface="Arial" pitchFamily="34" charset="0"/>
              <a:buChar char="•"/>
            </a:pPr>
            <a:endParaRPr lang="es-ES" sz="1400" dirty="0" smtClean="0">
              <a:latin typeface="Times" pitchFamily="18" charset="0"/>
              <a:cs typeface="Times" pitchFamily="18" charset="0"/>
            </a:endParaRPr>
          </a:p>
          <a:p>
            <a:pPr marL="432000" indent="-396000">
              <a:lnSpc>
                <a:spcPct val="90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UNESCO</a:t>
            </a:r>
          </a:p>
          <a:p>
            <a:pPr marL="432000" indent="-396000">
              <a:lnSpc>
                <a:spcPct val="9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Times" pitchFamily="18" charset="0"/>
                <a:cs typeface="Times" pitchFamily="18" charset="0"/>
              </a:rPr>
              <a:t>OAPI, ARIPO,  LAS APEC, CERLALC</a:t>
            </a:r>
          </a:p>
          <a:p>
            <a:pPr marL="432000" indent="-396000">
              <a:lnSpc>
                <a:spcPct val="90000"/>
              </a:lnSpc>
              <a:buFont typeface="Arial" pitchFamily="34" charset="0"/>
              <a:buChar char="•"/>
            </a:pPr>
            <a:endParaRPr lang="es-ES" sz="14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marL="432000" indent="-396000">
              <a:lnSpc>
                <a:spcPct val="9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Times" pitchFamily="18" charset="0"/>
                <a:cs typeface="Times" pitchFamily="18" charset="0"/>
              </a:rPr>
              <a:t>CISAC, SAA, etc.</a:t>
            </a:r>
            <a:endParaRPr lang="es-ES" sz="20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marL="432000" indent="-396000">
              <a:lnSpc>
                <a:spcPct val="90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IFLA, EBLIDA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4406900"/>
            <a:ext cx="8207375" cy="1689100"/>
          </a:xfrm>
        </p:spPr>
        <p:txBody>
          <a:bodyPr/>
          <a:lstStyle/>
          <a:p>
            <a:pPr algn="ctr"/>
            <a:r>
              <a:rPr lang="en-GB" sz="3200" b="0" cap="none" dirty="0" smtClean="0">
                <a:solidFill>
                  <a:srgbClr val="C00000"/>
                </a:solidFill>
              </a:rPr>
              <a:t/>
            </a:r>
            <a:br>
              <a:rPr lang="en-GB" sz="3200" b="0" cap="none" dirty="0" smtClean="0">
                <a:solidFill>
                  <a:srgbClr val="C00000"/>
                </a:solidFill>
              </a:rPr>
            </a:br>
            <a:r>
              <a:rPr lang="es-ES" sz="3200" b="0" cap="none" dirty="0" smtClean="0">
                <a:solidFill>
                  <a:srgbClr val="C00000"/>
                </a:solidFill>
              </a:rPr>
              <a:t>Actúan como intermediarios entre</a:t>
            </a:r>
            <a:br>
              <a:rPr lang="es-ES" sz="3200" b="0" cap="none" dirty="0" smtClean="0">
                <a:solidFill>
                  <a:srgbClr val="C00000"/>
                </a:solidFill>
              </a:rPr>
            </a:br>
            <a:r>
              <a:rPr lang="es-ES" sz="3200" b="0" cap="none" dirty="0" smtClean="0">
                <a:solidFill>
                  <a:srgbClr val="C00000"/>
                </a:solidFill>
              </a:rPr>
              <a:t>titulares de derechos y usuarios</a:t>
            </a:r>
            <a:endParaRPr lang="es-ES" sz="3200" b="0" cap="none" dirty="0"/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sz="4400" dirty="0" smtClean="0">
              <a:solidFill>
                <a:srgbClr val="C00000"/>
              </a:solidFill>
            </a:endParaRPr>
          </a:p>
          <a:p>
            <a:pPr algn="ctr"/>
            <a:r>
              <a:rPr lang="en-GB" sz="4400" dirty="0" err="1" smtClean="0">
                <a:solidFill>
                  <a:srgbClr val="C00000"/>
                </a:solidFill>
              </a:rPr>
              <a:t>RROs</a:t>
            </a:r>
            <a:endParaRPr lang="en-GB" sz="4400" dirty="0" smtClean="0">
              <a:solidFill>
                <a:srgbClr val="C00000"/>
              </a:solidFill>
            </a:endParaRPr>
          </a:p>
          <a:p>
            <a:pPr algn="ctr"/>
            <a:r>
              <a:rPr lang="es-ES" sz="4400" dirty="0" smtClean="0">
                <a:solidFill>
                  <a:srgbClr val="C00000"/>
                </a:solidFill>
              </a:rPr>
              <a:t>Aseguran que el derecho de autor funciona para todos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3606800" y="1917678"/>
            <a:ext cx="1930400" cy="1938867"/>
            <a:chOff x="3606800" y="2459566"/>
            <a:chExt cx="1930400" cy="1938867"/>
          </a:xfrm>
          <a:solidFill>
            <a:srgbClr val="CC0000"/>
          </a:solidFill>
        </p:grpSpPr>
        <p:sp>
          <p:nvSpPr>
            <p:cNvPr id="8" name="4-Point Star 7"/>
            <p:cNvSpPr/>
            <p:nvPr/>
          </p:nvSpPr>
          <p:spPr>
            <a:xfrm>
              <a:off x="3606800" y="2459566"/>
              <a:ext cx="1930400" cy="1938867"/>
            </a:xfrm>
            <a:prstGeom prst="star4">
              <a:avLst>
                <a:gd name="adj" fmla="val 26474"/>
              </a:avLst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96271" y="3234270"/>
              <a:ext cx="11768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ACCESO</a:t>
              </a:r>
              <a:endParaRPr lang="es-ES" dirty="0"/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1678804" y="2694001"/>
            <a:ext cx="1927996" cy="369332"/>
            <a:chOff x="1678804" y="2694001"/>
            <a:chExt cx="1927996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678804" y="2694001"/>
              <a:ext cx="1824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ENCONTRAR</a:t>
              </a:r>
              <a:endParaRPr lang="es-ES" dirty="0"/>
            </a:p>
          </p:txBody>
        </p:sp>
        <p:cxnSp>
          <p:nvCxnSpPr>
            <p:cNvPr id="16" name="Straight Connector 15"/>
            <p:cNvCxnSpPr>
              <a:stCxn id="8" idx="1"/>
            </p:cNvCxnSpPr>
            <p:nvPr/>
          </p:nvCxnSpPr>
          <p:spPr>
            <a:xfrm flipH="1">
              <a:off x="3259667" y="2887112"/>
              <a:ext cx="3471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7"/>
          <p:cNvGrpSpPr/>
          <p:nvPr/>
        </p:nvGrpSpPr>
        <p:grpSpPr>
          <a:xfrm>
            <a:off x="3739455" y="1340760"/>
            <a:ext cx="1658045" cy="579945"/>
            <a:chOff x="3364321" y="1337733"/>
            <a:chExt cx="1659467" cy="579945"/>
          </a:xfrm>
        </p:grpSpPr>
        <p:sp>
          <p:nvSpPr>
            <p:cNvPr id="13" name="TextBox 12"/>
            <p:cNvSpPr txBox="1"/>
            <p:nvPr/>
          </p:nvSpPr>
          <p:spPr>
            <a:xfrm>
              <a:off x="3364321" y="1337733"/>
              <a:ext cx="1659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RECUPERAR</a:t>
              </a:r>
              <a:endParaRPr lang="es-E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4211267" y="1621630"/>
              <a:ext cx="0" cy="2960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8"/>
          <p:cNvGrpSpPr/>
          <p:nvPr/>
        </p:nvGrpSpPr>
        <p:grpSpPr>
          <a:xfrm>
            <a:off x="5537200" y="2694001"/>
            <a:ext cx="1413933" cy="369332"/>
            <a:chOff x="5537200" y="2694001"/>
            <a:chExt cx="1413933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5723466" y="2694001"/>
              <a:ext cx="1227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UTILIZAR</a:t>
              </a:r>
              <a:endParaRPr lang="es-ES" dirty="0"/>
            </a:p>
          </p:txBody>
        </p:sp>
        <p:cxnSp>
          <p:nvCxnSpPr>
            <p:cNvPr id="23" name="Straight Connector 22"/>
            <p:cNvCxnSpPr>
              <a:stCxn id="8" idx="3"/>
              <a:endCxn id="12" idx="1"/>
            </p:cNvCxnSpPr>
            <p:nvPr/>
          </p:nvCxnSpPr>
          <p:spPr>
            <a:xfrm flipV="1">
              <a:off x="5537200" y="2878667"/>
              <a:ext cx="186266" cy="84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9"/>
          <p:cNvGrpSpPr/>
          <p:nvPr/>
        </p:nvGrpSpPr>
        <p:grpSpPr>
          <a:xfrm>
            <a:off x="3739455" y="3856545"/>
            <a:ext cx="1749855" cy="610649"/>
            <a:chOff x="3739455" y="3856545"/>
            <a:chExt cx="1749855" cy="610649"/>
          </a:xfrm>
        </p:grpSpPr>
        <p:sp>
          <p:nvSpPr>
            <p:cNvPr id="14" name="TextBox 13"/>
            <p:cNvSpPr txBox="1"/>
            <p:nvPr/>
          </p:nvSpPr>
          <p:spPr>
            <a:xfrm>
              <a:off x="3739455" y="4097862"/>
              <a:ext cx="1749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COMPARTIR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4567238" y="3856545"/>
              <a:ext cx="0" cy="2960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3"/>
          <p:cNvGrpSpPr/>
          <p:nvPr/>
        </p:nvGrpSpPr>
        <p:grpSpPr>
          <a:xfrm>
            <a:off x="1913480" y="3075800"/>
            <a:ext cx="1926153" cy="280027"/>
            <a:chOff x="1913480" y="3075800"/>
            <a:chExt cx="1926153" cy="280027"/>
          </a:xfrm>
        </p:grpSpPr>
        <p:sp>
          <p:nvSpPr>
            <p:cNvPr id="32" name="Line Callout 1 (No Border) 31"/>
            <p:cNvSpPr/>
            <p:nvPr/>
          </p:nvSpPr>
          <p:spPr>
            <a:xfrm>
              <a:off x="1913480" y="3078828"/>
              <a:ext cx="596899" cy="276999"/>
            </a:xfrm>
            <a:prstGeom prst="callout1">
              <a:avLst>
                <a:gd name="adj1" fmla="val 49785"/>
                <a:gd name="adj2" fmla="val 99469"/>
                <a:gd name="adj3" fmla="val -46442"/>
                <a:gd name="adj4" fmla="val 138973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spAutoFit/>
            </a:bodyPr>
            <a:lstStyle/>
            <a:p>
              <a:pPr algn="r"/>
              <a:r>
                <a:rPr lang="es-ES" sz="1200" dirty="0" smtClean="0">
                  <a:solidFill>
                    <a:schemeClr val="tx1"/>
                  </a:solidFill>
                </a:rPr>
                <a:t>Obras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Line Callout 1 (No Border) 32"/>
            <p:cNvSpPr/>
            <p:nvPr/>
          </p:nvSpPr>
          <p:spPr>
            <a:xfrm>
              <a:off x="2976033" y="3075800"/>
              <a:ext cx="863600" cy="276999"/>
            </a:xfrm>
            <a:prstGeom prst="callout1">
              <a:avLst>
                <a:gd name="adj1" fmla="val 52841"/>
                <a:gd name="adj2" fmla="val -2659"/>
                <a:gd name="adj3" fmla="val -34215"/>
                <a:gd name="adj4" fmla="val -29510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r>
                <a:rPr lang="es-ES" sz="1200" dirty="0" smtClean="0">
                  <a:solidFill>
                    <a:schemeClr val="tx1"/>
                  </a:solidFill>
                </a:rPr>
                <a:t>Titulares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57"/>
          <p:cNvGrpSpPr/>
          <p:nvPr/>
        </p:nvGrpSpPr>
        <p:grpSpPr>
          <a:xfrm>
            <a:off x="3183467" y="971428"/>
            <a:ext cx="2932377" cy="461665"/>
            <a:chOff x="3183467" y="971428"/>
            <a:chExt cx="2932377" cy="461665"/>
          </a:xfrm>
        </p:grpSpPr>
        <p:sp>
          <p:nvSpPr>
            <p:cNvPr id="35" name="Line Callout 1 (No Border) 34"/>
            <p:cNvSpPr/>
            <p:nvPr/>
          </p:nvSpPr>
          <p:spPr>
            <a:xfrm>
              <a:off x="4978401" y="1060734"/>
              <a:ext cx="1137443" cy="276999"/>
            </a:xfrm>
            <a:prstGeom prst="callout1">
              <a:avLst>
                <a:gd name="adj1" fmla="val 52841"/>
                <a:gd name="adj2" fmla="val -2659"/>
                <a:gd name="adj3" fmla="val 112500"/>
                <a:gd name="adj4" fmla="val -38333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r>
                <a:rPr lang="es-ES" sz="1200" dirty="0" smtClean="0">
                  <a:solidFill>
                    <a:schemeClr val="tx1"/>
                  </a:solidFill>
                </a:rPr>
                <a:t>Bajo pago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Line Callout 1 (No Border) 35"/>
            <p:cNvSpPr/>
            <p:nvPr/>
          </p:nvSpPr>
          <p:spPr>
            <a:xfrm flipH="1">
              <a:off x="3183467" y="971428"/>
              <a:ext cx="1092171" cy="461665"/>
            </a:xfrm>
            <a:prstGeom prst="callout1">
              <a:avLst>
                <a:gd name="adj1" fmla="val 52841"/>
                <a:gd name="adj2" fmla="val -2659"/>
                <a:gd name="adj3" fmla="val 115556"/>
                <a:gd name="adj4" fmla="val -22883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s-ES" sz="1200" dirty="0" smtClean="0">
                  <a:solidFill>
                    <a:schemeClr val="tx1"/>
                  </a:solidFill>
                </a:rPr>
                <a:t>Disponible de manera gratuita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58"/>
          <p:cNvGrpSpPr/>
          <p:nvPr/>
        </p:nvGrpSpPr>
        <p:grpSpPr>
          <a:xfrm>
            <a:off x="7121261" y="2417002"/>
            <a:ext cx="2054962" cy="928952"/>
            <a:chOff x="7121261" y="2417002"/>
            <a:chExt cx="2054962" cy="928952"/>
          </a:xfrm>
        </p:grpSpPr>
        <p:sp>
          <p:nvSpPr>
            <p:cNvPr id="37" name="Line Callout 1 (No Border) 36"/>
            <p:cNvSpPr/>
            <p:nvPr/>
          </p:nvSpPr>
          <p:spPr>
            <a:xfrm>
              <a:off x="7121261" y="2417002"/>
              <a:ext cx="922867" cy="276999"/>
            </a:xfrm>
            <a:prstGeom prst="callout1">
              <a:avLst>
                <a:gd name="adj1" fmla="val 52841"/>
                <a:gd name="adj2" fmla="val -2659"/>
                <a:gd name="adj3" fmla="val 158349"/>
                <a:gd name="adj4" fmla="val -2640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r>
                <a:rPr lang="es-ES" sz="1200" dirty="0" smtClean="0">
                  <a:solidFill>
                    <a:schemeClr val="tx1"/>
                  </a:solidFill>
                </a:rPr>
                <a:t>Uso personal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Line Callout 1 (No Border) 37"/>
            <p:cNvSpPr/>
            <p:nvPr/>
          </p:nvSpPr>
          <p:spPr>
            <a:xfrm>
              <a:off x="7159571" y="2738496"/>
              <a:ext cx="922867" cy="276999"/>
            </a:xfrm>
            <a:prstGeom prst="callout1">
              <a:avLst>
                <a:gd name="adj1" fmla="val 52841"/>
                <a:gd name="adj2" fmla="val -2659"/>
                <a:gd name="adj3" fmla="val 48313"/>
                <a:gd name="adj4" fmla="val -25491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r>
                <a:rPr lang="es-ES" sz="1200" dirty="0" smtClean="0">
                  <a:solidFill>
                    <a:schemeClr val="tx1"/>
                  </a:solidFill>
                </a:rPr>
                <a:t>Uso educativo</a:t>
              </a:r>
            </a:p>
          </p:txBody>
        </p:sp>
        <p:sp>
          <p:nvSpPr>
            <p:cNvPr id="39" name="Line Callout 1 (No Border) 38"/>
            <p:cNvSpPr/>
            <p:nvPr/>
          </p:nvSpPr>
          <p:spPr>
            <a:xfrm>
              <a:off x="7182886" y="3068955"/>
              <a:ext cx="1993337" cy="276999"/>
            </a:xfrm>
            <a:prstGeom prst="callout1">
              <a:avLst>
                <a:gd name="adj1" fmla="val 52841"/>
                <a:gd name="adj2" fmla="val -2659"/>
                <a:gd name="adj3" fmla="val -64781"/>
                <a:gd name="adj4" fmla="val -16025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r>
                <a:rPr lang="es-ES" sz="1200" dirty="0" smtClean="0">
                  <a:solidFill>
                    <a:schemeClr val="tx1"/>
                  </a:solidFill>
                </a:rPr>
                <a:t>Investigación/Colaboración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63"/>
          <p:cNvGrpSpPr/>
          <p:nvPr/>
        </p:nvGrpSpPr>
        <p:grpSpPr>
          <a:xfrm>
            <a:off x="6085364" y="5015299"/>
            <a:ext cx="2708116" cy="841919"/>
            <a:chOff x="6085364" y="5015299"/>
            <a:chExt cx="2547487" cy="841919"/>
          </a:xfrm>
        </p:grpSpPr>
        <p:sp>
          <p:nvSpPr>
            <p:cNvPr id="43" name="Line Callout 1 (No Border) 42"/>
            <p:cNvSpPr/>
            <p:nvPr/>
          </p:nvSpPr>
          <p:spPr>
            <a:xfrm>
              <a:off x="6642099" y="5015299"/>
              <a:ext cx="922867" cy="276999"/>
            </a:xfrm>
            <a:prstGeom prst="callout1">
              <a:avLst>
                <a:gd name="adj1" fmla="val 48543"/>
                <a:gd name="adj2" fmla="val -79"/>
                <a:gd name="adj3" fmla="val -232797"/>
                <a:gd name="adj4" fmla="val -224315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r>
                <a:rPr lang="es-ES" sz="1200" dirty="0" smtClean="0">
                  <a:solidFill>
                    <a:schemeClr val="tx1"/>
                  </a:solidFill>
                </a:rPr>
                <a:t>Republicar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Line Callout 1 (No Border) 44"/>
            <p:cNvSpPr/>
            <p:nvPr/>
          </p:nvSpPr>
          <p:spPr>
            <a:xfrm>
              <a:off x="6085364" y="5334785"/>
              <a:ext cx="733466" cy="246221"/>
            </a:xfrm>
            <a:prstGeom prst="callout1">
              <a:avLst>
                <a:gd name="adj1" fmla="val 42590"/>
                <a:gd name="adj2" fmla="val 87124"/>
                <a:gd name="adj3" fmla="val -40490"/>
                <a:gd name="adj4" fmla="val 123668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r>
                <a:rPr lang="es-ES" sz="1000" dirty="0" smtClean="0">
                  <a:solidFill>
                    <a:schemeClr val="tx1"/>
                  </a:solidFill>
                </a:rPr>
                <a:t>Obra Nueva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46" name="Line Callout 1 (No Border) 45"/>
            <p:cNvSpPr/>
            <p:nvPr/>
          </p:nvSpPr>
          <p:spPr>
            <a:xfrm>
              <a:off x="6742113" y="5610997"/>
              <a:ext cx="618067" cy="246221"/>
            </a:xfrm>
            <a:prstGeom prst="callout1">
              <a:avLst>
                <a:gd name="adj1" fmla="val 25762"/>
                <a:gd name="adj2" fmla="val 47427"/>
                <a:gd name="adj3" fmla="val -159833"/>
                <a:gd name="adj4" fmla="val 47180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r>
                <a:rPr lang="es-ES" sz="1000" dirty="0" smtClean="0">
                  <a:solidFill>
                    <a:schemeClr val="tx1"/>
                  </a:solidFill>
                </a:rPr>
                <a:t>     Traducir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47" name="Line Callout 1 (No Border) 46"/>
            <p:cNvSpPr/>
            <p:nvPr/>
          </p:nvSpPr>
          <p:spPr>
            <a:xfrm>
              <a:off x="7223150" y="5305007"/>
              <a:ext cx="1409701" cy="246221"/>
            </a:xfrm>
            <a:prstGeom prst="callout1">
              <a:avLst>
                <a:gd name="adj1" fmla="val 48006"/>
                <a:gd name="adj2" fmla="val 213"/>
                <a:gd name="adj3" fmla="val -33378"/>
                <a:gd name="adj4" fmla="val -11711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r>
                <a:rPr lang="es-ES" sz="1000" dirty="0" smtClean="0">
                  <a:solidFill>
                    <a:schemeClr val="tx1"/>
                  </a:solidFill>
                </a:rPr>
                <a:t>Para discapacidades visuales</a:t>
              </a:r>
            </a:p>
          </p:txBody>
        </p:sp>
      </p:grpSp>
      <p:grpSp>
        <p:nvGrpSpPr>
          <p:cNvPr id="19" name="Group 59"/>
          <p:cNvGrpSpPr/>
          <p:nvPr/>
        </p:nvGrpSpPr>
        <p:grpSpPr>
          <a:xfrm>
            <a:off x="1100667" y="5015299"/>
            <a:ext cx="1274246" cy="595698"/>
            <a:chOff x="1100667" y="5015299"/>
            <a:chExt cx="1274246" cy="595698"/>
          </a:xfrm>
        </p:grpSpPr>
        <p:sp>
          <p:nvSpPr>
            <p:cNvPr id="40" name="Line Callout 1 (No Border) 39"/>
            <p:cNvSpPr/>
            <p:nvPr/>
          </p:nvSpPr>
          <p:spPr>
            <a:xfrm>
              <a:off x="1257299" y="5015299"/>
              <a:ext cx="922867" cy="276999"/>
            </a:xfrm>
            <a:prstGeom prst="callout1">
              <a:avLst>
                <a:gd name="adj1" fmla="val 52841"/>
                <a:gd name="adj2" fmla="val 99176"/>
                <a:gd name="adj3" fmla="val -230792"/>
                <a:gd name="adj4" fmla="val 358972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s-ES" sz="1200" dirty="0" smtClean="0">
                  <a:solidFill>
                    <a:schemeClr val="tx1"/>
                  </a:solidFill>
                </a:rPr>
                <a:t>Fotocopiar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Group 49"/>
            <p:cNvGrpSpPr/>
            <p:nvPr/>
          </p:nvGrpSpPr>
          <p:grpSpPr>
            <a:xfrm>
              <a:off x="1100667" y="5364776"/>
              <a:ext cx="1274246" cy="246221"/>
              <a:chOff x="1100667" y="5364776"/>
              <a:chExt cx="1274246" cy="246221"/>
            </a:xfrm>
          </p:grpSpPr>
          <p:sp>
            <p:nvSpPr>
              <p:cNvPr id="48" name="Line Callout 1 (No Border) 47"/>
              <p:cNvSpPr/>
              <p:nvPr/>
            </p:nvSpPr>
            <p:spPr>
              <a:xfrm>
                <a:off x="1100667" y="5364776"/>
                <a:ext cx="482600" cy="246221"/>
              </a:xfrm>
              <a:prstGeom prst="callout1">
                <a:avLst>
                  <a:gd name="adj1" fmla="val 51229"/>
                  <a:gd name="adj2" fmla="val 100630"/>
                  <a:gd name="adj3" fmla="val -58285"/>
                  <a:gd name="adj4" fmla="val 136751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 anchor="ctr">
                <a:spAutoFit/>
              </a:bodyPr>
              <a:lstStyle/>
              <a:p>
                <a:pPr algn="r"/>
                <a:r>
                  <a:rPr lang="es-ES" sz="1000" dirty="0" smtClean="0">
                    <a:solidFill>
                      <a:schemeClr val="tx1"/>
                    </a:solidFill>
                  </a:rPr>
                  <a:t>Interno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Line Callout 1 (No Border) 48"/>
              <p:cNvSpPr/>
              <p:nvPr/>
            </p:nvSpPr>
            <p:spPr>
              <a:xfrm>
                <a:off x="1913480" y="5364776"/>
                <a:ext cx="461433" cy="246221"/>
              </a:xfrm>
              <a:prstGeom prst="callout1">
                <a:avLst>
                  <a:gd name="adj1" fmla="val 48973"/>
                  <a:gd name="adj2" fmla="val -1111"/>
                  <a:gd name="adj3" fmla="val -56888"/>
                  <a:gd name="adj4" fmla="val -33688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 anchor="ctr">
                <a:spAutoFit/>
              </a:bodyPr>
              <a:lstStyle/>
              <a:p>
                <a:r>
                  <a:rPr lang="es-ES" sz="1000" dirty="0" smtClean="0">
                    <a:solidFill>
                      <a:schemeClr val="tx1"/>
                    </a:solidFill>
                  </a:rPr>
                  <a:t>Externo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" name="Group 60"/>
          <p:cNvGrpSpPr/>
          <p:nvPr/>
        </p:nvGrpSpPr>
        <p:grpSpPr>
          <a:xfrm>
            <a:off x="2565387" y="5018728"/>
            <a:ext cx="1274246" cy="592269"/>
            <a:chOff x="2565387" y="5018728"/>
            <a:chExt cx="1274246" cy="592269"/>
          </a:xfrm>
        </p:grpSpPr>
        <p:sp>
          <p:nvSpPr>
            <p:cNvPr id="41" name="Line Callout 1 (No Border) 40"/>
            <p:cNvSpPr/>
            <p:nvPr/>
          </p:nvSpPr>
          <p:spPr>
            <a:xfrm>
              <a:off x="2728580" y="5018728"/>
              <a:ext cx="745067" cy="276999"/>
            </a:xfrm>
            <a:prstGeom prst="callout1">
              <a:avLst>
                <a:gd name="adj1" fmla="val 43671"/>
                <a:gd name="adj2" fmla="val 101011"/>
                <a:gd name="adj3" fmla="val -232319"/>
                <a:gd name="adj4" fmla="val 242983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200" dirty="0" smtClean="0">
                  <a:solidFill>
                    <a:schemeClr val="tx1"/>
                  </a:solidFill>
                </a:rPr>
                <a:t>E-mail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2" name="Group 50"/>
            <p:cNvGrpSpPr/>
            <p:nvPr/>
          </p:nvGrpSpPr>
          <p:grpSpPr>
            <a:xfrm>
              <a:off x="2565387" y="5364776"/>
              <a:ext cx="1274246" cy="246221"/>
              <a:chOff x="1100667" y="5364776"/>
              <a:chExt cx="1274246" cy="246221"/>
            </a:xfrm>
          </p:grpSpPr>
          <p:sp>
            <p:nvSpPr>
              <p:cNvPr id="52" name="Line Callout 1 (No Border) 51"/>
              <p:cNvSpPr/>
              <p:nvPr/>
            </p:nvSpPr>
            <p:spPr>
              <a:xfrm>
                <a:off x="1100667" y="5364776"/>
                <a:ext cx="482600" cy="246221"/>
              </a:xfrm>
              <a:prstGeom prst="callout1">
                <a:avLst>
                  <a:gd name="adj1" fmla="val 51229"/>
                  <a:gd name="adj2" fmla="val 100630"/>
                  <a:gd name="adj3" fmla="val -58285"/>
                  <a:gd name="adj4" fmla="val 136751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 anchor="ctr">
                <a:spAutoFit/>
              </a:bodyPr>
              <a:lstStyle/>
              <a:p>
                <a:pPr algn="r"/>
                <a:r>
                  <a:rPr lang="es-ES" sz="1000" dirty="0" smtClean="0">
                    <a:solidFill>
                      <a:schemeClr val="tx1"/>
                    </a:solidFill>
                  </a:rPr>
                  <a:t>Interno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Line Callout 1 (No Border) 52"/>
              <p:cNvSpPr/>
              <p:nvPr/>
            </p:nvSpPr>
            <p:spPr>
              <a:xfrm>
                <a:off x="1913480" y="5364776"/>
                <a:ext cx="461433" cy="246221"/>
              </a:xfrm>
              <a:prstGeom prst="callout1">
                <a:avLst>
                  <a:gd name="adj1" fmla="val 48973"/>
                  <a:gd name="adj2" fmla="val -1111"/>
                  <a:gd name="adj3" fmla="val -56888"/>
                  <a:gd name="adj4" fmla="val -33688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 anchor="ctr">
                <a:spAutoFit/>
              </a:bodyPr>
              <a:lstStyle/>
              <a:p>
                <a:r>
                  <a:rPr lang="es-ES" sz="1000" dirty="0" smtClean="0">
                    <a:solidFill>
                      <a:schemeClr val="tx1"/>
                    </a:solidFill>
                  </a:rPr>
                  <a:t>Externo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Group 61"/>
          <p:cNvGrpSpPr/>
          <p:nvPr/>
        </p:nvGrpSpPr>
        <p:grpSpPr>
          <a:xfrm>
            <a:off x="4053421" y="4922966"/>
            <a:ext cx="1356779" cy="688031"/>
            <a:chOff x="4053421" y="4922966"/>
            <a:chExt cx="1356779" cy="688031"/>
          </a:xfrm>
        </p:grpSpPr>
        <p:sp>
          <p:nvSpPr>
            <p:cNvPr id="42" name="Line Callout 1 (No Border) 41"/>
            <p:cNvSpPr/>
            <p:nvPr/>
          </p:nvSpPr>
          <p:spPr>
            <a:xfrm>
              <a:off x="4487333" y="4922966"/>
              <a:ext cx="922867" cy="461665"/>
            </a:xfrm>
            <a:prstGeom prst="callout1">
              <a:avLst>
                <a:gd name="adj1" fmla="val 27911"/>
                <a:gd name="adj2" fmla="val 25466"/>
                <a:gd name="adj3" fmla="val -229358"/>
                <a:gd name="adj4" fmla="val 971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r>
                <a:rPr lang="es-ES" sz="1200" dirty="0" smtClean="0">
                  <a:solidFill>
                    <a:schemeClr val="tx1"/>
                  </a:solidFill>
                </a:rPr>
                <a:t>Poner a disposición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5" name="Group 53"/>
            <p:cNvGrpSpPr/>
            <p:nvPr/>
          </p:nvGrpSpPr>
          <p:grpSpPr>
            <a:xfrm>
              <a:off x="4053421" y="5364776"/>
              <a:ext cx="1274246" cy="246221"/>
              <a:chOff x="1100667" y="5364776"/>
              <a:chExt cx="1274246" cy="246221"/>
            </a:xfrm>
          </p:grpSpPr>
          <p:sp>
            <p:nvSpPr>
              <p:cNvPr id="55" name="Line Callout 1 (No Border) 54"/>
              <p:cNvSpPr/>
              <p:nvPr/>
            </p:nvSpPr>
            <p:spPr>
              <a:xfrm>
                <a:off x="1100667" y="5364776"/>
                <a:ext cx="482600" cy="246221"/>
              </a:xfrm>
              <a:prstGeom prst="callout1">
                <a:avLst>
                  <a:gd name="adj1" fmla="val 51229"/>
                  <a:gd name="adj2" fmla="val 100630"/>
                  <a:gd name="adj3" fmla="val -58285"/>
                  <a:gd name="adj4" fmla="val 136751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 anchor="ctr">
                <a:spAutoFit/>
              </a:bodyPr>
              <a:lstStyle/>
              <a:p>
                <a:pPr algn="r"/>
                <a:r>
                  <a:rPr lang="en-US" sz="1000" dirty="0" smtClean="0">
                    <a:solidFill>
                      <a:schemeClr val="tx1"/>
                    </a:solidFill>
                  </a:rPr>
                  <a:t>Intranet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Line Callout 1 (No Border) 55"/>
              <p:cNvSpPr/>
              <p:nvPr/>
            </p:nvSpPr>
            <p:spPr>
              <a:xfrm>
                <a:off x="1913480" y="5364776"/>
                <a:ext cx="461433" cy="246221"/>
              </a:xfrm>
              <a:prstGeom prst="callout1">
                <a:avLst>
                  <a:gd name="adj1" fmla="val 48973"/>
                  <a:gd name="adj2" fmla="val -1111"/>
                  <a:gd name="adj3" fmla="val -56888"/>
                  <a:gd name="adj4" fmla="val -33688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 anchor="ctr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Internet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7" name="Group 62"/>
          <p:cNvGrpSpPr/>
          <p:nvPr/>
        </p:nvGrpSpPr>
        <p:grpSpPr>
          <a:xfrm>
            <a:off x="5208852" y="5018728"/>
            <a:ext cx="1203325" cy="918864"/>
            <a:chOff x="5208852" y="5015299"/>
            <a:chExt cx="1203325" cy="918864"/>
          </a:xfrm>
        </p:grpSpPr>
        <p:sp>
          <p:nvSpPr>
            <p:cNvPr id="44" name="Line Callout 1 (No Border) 43"/>
            <p:cNvSpPr/>
            <p:nvPr/>
          </p:nvSpPr>
          <p:spPr>
            <a:xfrm>
              <a:off x="5489310" y="5015299"/>
              <a:ext cx="922867" cy="276999"/>
            </a:xfrm>
            <a:prstGeom prst="callout1">
              <a:avLst>
                <a:gd name="adj1" fmla="val 48542"/>
                <a:gd name="adj2" fmla="val -337"/>
                <a:gd name="adj3" fmla="val -231937"/>
                <a:gd name="adj4" fmla="val -98912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r>
                <a:rPr lang="es-ES" sz="1200" dirty="0" smtClean="0">
                  <a:solidFill>
                    <a:schemeClr val="tx1"/>
                  </a:solidFill>
                </a:rPr>
                <a:t>Almacenar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Line Callout 1 (No Border) 56"/>
            <p:cNvSpPr/>
            <p:nvPr/>
          </p:nvSpPr>
          <p:spPr>
            <a:xfrm>
              <a:off x="5208852" y="5534053"/>
              <a:ext cx="1053832" cy="400110"/>
            </a:xfrm>
            <a:prstGeom prst="callout1">
              <a:avLst>
                <a:gd name="adj1" fmla="val 25762"/>
                <a:gd name="adj2" fmla="val 47427"/>
                <a:gd name="adj3" fmla="val -82768"/>
                <a:gd name="adj4" fmla="val 48189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r>
                <a:rPr lang="es-ES" sz="1000" dirty="0" smtClean="0">
                  <a:solidFill>
                    <a:schemeClr val="tx1"/>
                  </a:solidFill>
                </a:rPr>
                <a:t>       Extracción de </a:t>
              </a:r>
            </a:p>
            <a:p>
              <a:r>
                <a:rPr lang="es-ES" sz="1000" dirty="0" smtClean="0">
                  <a:solidFill>
                    <a:schemeClr val="tx1"/>
                  </a:solidFill>
                </a:rPr>
                <a:t>       textos y datos 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Title 7"/>
          <p:cNvSpPr>
            <a:spLocks noGrp="1"/>
          </p:cNvSpPr>
          <p:nvPr>
            <p:ph type="title"/>
          </p:nvPr>
        </p:nvSpPr>
        <p:spPr>
          <a:xfrm>
            <a:off x="2510379" y="-6755"/>
            <a:ext cx="6442552" cy="1066539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Acceso a la Propiedad Intelectual</a:t>
            </a:r>
            <a:br>
              <a:rPr lang="es-ES" dirty="0" smtClean="0">
                <a:solidFill>
                  <a:srgbClr val="C00000"/>
                </a:solidFill>
              </a:rPr>
            </a:br>
            <a:r>
              <a:rPr lang="es-ES" dirty="0" smtClean="0">
                <a:solidFill>
                  <a:srgbClr val="C00000"/>
                </a:solidFill>
              </a:rPr>
              <a:t> 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186738" cy="51435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600" b="1" dirty="0" smtClean="0"/>
              <a:t>La RRO tiene mandatos de</a:t>
            </a:r>
          </a:p>
          <a:p>
            <a:pPr marL="1009650" lvl="1" indent="-609600">
              <a:lnSpc>
                <a:spcPct val="90000"/>
              </a:lnSpc>
            </a:pPr>
            <a:r>
              <a:rPr lang="es-ES" sz="2400" dirty="0" smtClean="0"/>
              <a:t>Escritores, Creadores visuales, compositores</a:t>
            </a:r>
          </a:p>
          <a:p>
            <a:pPr marL="1009650" lvl="1" indent="-609600">
              <a:lnSpc>
                <a:spcPct val="90000"/>
              </a:lnSpc>
            </a:pPr>
            <a:r>
              <a:rPr lang="es-ES" sz="2400" dirty="0" smtClean="0"/>
              <a:t>Editores de libros, periódicos, diarios, música</a:t>
            </a:r>
          </a:p>
          <a:p>
            <a:pPr marL="1009650" lvl="1" indent="-609600">
              <a:lnSpc>
                <a:spcPct val="90000"/>
              </a:lnSpc>
            </a:pPr>
            <a:r>
              <a:rPr lang="es-ES" sz="2400" dirty="0" smtClean="0"/>
              <a:t>Titulares extranjeros</a:t>
            </a:r>
          </a:p>
          <a:p>
            <a:pPr marL="1409700" lvl="2" indent="-609600">
              <a:lnSpc>
                <a:spcPct val="90000"/>
              </a:lnSpc>
            </a:pPr>
            <a:endParaRPr lang="es-ES" sz="1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600" b="1" dirty="0" smtClean="0"/>
              <a:t>Mandato para conceder licencias para</a:t>
            </a:r>
          </a:p>
          <a:p>
            <a:pPr marL="1009650" lvl="1" indent="-609600">
              <a:lnSpc>
                <a:spcPct val="90000"/>
              </a:lnSpc>
            </a:pPr>
            <a:r>
              <a:rPr lang="es-ES" sz="2400" dirty="0" smtClean="0"/>
              <a:t>Reprografía</a:t>
            </a:r>
          </a:p>
          <a:p>
            <a:pPr marL="1009650" lvl="1" indent="-609600">
              <a:lnSpc>
                <a:spcPct val="90000"/>
              </a:lnSpc>
            </a:pPr>
            <a:r>
              <a:rPr lang="es-ES" sz="2400" dirty="0" smtClean="0"/>
              <a:t>Uso digital, por ejemplo digitalización/Intranet</a:t>
            </a:r>
          </a:p>
          <a:p>
            <a:pPr marL="1009650" lvl="1" indent="-609600">
              <a:lnSpc>
                <a:spcPct val="90000"/>
              </a:lnSpc>
              <a:buNone/>
            </a:pPr>
            <a:r>
              <a:rPr lang="es-ES" sz="1000" dirty="0" smtClean="0"/>
              <a:t>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600" b="1" dirty="0" smtClean="0"/>
              <a:t>Facetas claves del papel de la RRO</a:t>
            </a:r>
          </a:p>
          <a:p>
            <a:pPr marL="1009650" lvl="1" indent="-609600">
              <a:lnSpc>
                <a:spcPct val="90000"/>
              </a:lnSpc>
            </a:pPr>
            <a:r>
              <a:rPr lang="es-ES" sz="2400" dirty="0" smtClean="0"/>
              <a:t>Concienciación</a:t>
            </a:r>
          </a:p>
          <a:p>
            <a:pPr marL="1009650" lvl="1" indent="-609600">
              <a:lnSpc>
                <a:spcPct val="90000"/>
              </a:lnSpc>
            </a:pPr>
            <a:r>
              <a:rPr lang="es-ES" sz="2400" dirty="0" smtClean="0"/>
              <a:t>Aplicación de la ley (licencia)</a:t>
            </a:r>
          </a:p>
          <a:p>
            <a:pPr marL="1009650" lvl="1" indent="-609600">
              <a:lnSpc>
                <a:spcPct val="90000"/>
              </a:lnSpc>
            </a:pPr>
            <a:r>
              <a:rPr lang="es-ES" sz="2400" dirty="0" smtClean="0"/>
              <a:t>Concesión de licencias</a:t>
            </a:r>
          </a:p>
        </p:txBody>
      </p:sp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2415654" y="76200"/>
            <a:ext cx="6442596" cy="990600"/>
          </a:xfrm>
        </p:spPr>
        <p:txBody>
          <a:bodyPr/>
          <a:lstStyle/>
          <a:p>
            <a:r>
              <a:rPr lang="es-ES" dirty="0" err="1" smtClean="0"/>
              <a:t>RROs</a:t>
            </a:r>
            <a:r>
              <a:rPr lang="es-ES" dirty="0" smtClean="0"/>
              <a:t> – </a:t>
            </a:r>
            <a:br>
              <a:rPr lang="es-ES" dirty="0" smtClean="0"/>
            </a:br>
            <a:r>
              <a:rPr lang="es-ES" sz="3200" dirty="0" smtClean="0"/>
              <a:t>Entidades de gestión colectiva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1051" y="5791200"/>
            <a:ext cx="124294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547835"/>
            <a:ext cx="1295400" cy="106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Photos AGM 2006 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6666" y="4605337"/>
            <a:ext cx="1277334" cy="1185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5" descr="C:\Documents and Settings\Owner\Local Settings\Temporary Internet Files\Content.IE5\PHVBYWM1\MPj0438475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5840" y="1177226"/>
            <a:ext cx="1152663" cy="12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2490930"/>
            <a:ext cx="1295399" cy="103587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WindowsXPPro\Local Settings\Temporary Internet Files\Content.IE5\MURIGEV0\MP90043941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088" y="3308350"/>
            <a:ext cx="2211387" cy="231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2438400" y="76200"/>
            <a:ext cx="6454775" cy="990600"/>
          </a:xfrm>
        </p:spPr>
        <p:txBody>
          <a:bodyPr/>
          <a:lstStyle/>
          <a:p>
            <a:r>
              <a:rPr lang="es-ES" dirty="0" smtClean="0">
                <a:latin typeface="Times" pitchFamily="18" charset="0"/>
                <a:cs typeface="Times" pitchFamily="18" charset="0"/>
              </a:rPr>
              <a:t>La licencia de la RRO</a:t>
            </a:r>
            <a:br>
              <a:rPr lang="es-ES" dirty="0" smtClean="0">
                <a:latin typeface="Times" pitchFamily="18" charset="0"/>
                <a:cs typeface="Times" pitchFamily="18" charset="0"/>
              </a:rPr>
            </a:br>
            <a:r>
              <a:rPr lang="es-ES" sz="32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s-ES" sz="2800" dirty="0" smtClean="0">
                <a:latin typeface="Times" pitchFamily="18" charset="0"/>
                <a:cs typeface="Times" pitchFamily="18" charset="0"/>
              </a:rPr>
              <a:t>Complementa actividades de los titulares</a:t>
            </a:r>
            <a:r>
              <a:rPr lang="es-ES" dirty="0" smtClean="0">
                <a:latin typeface="Times" pitchFamily="18" charset="0"/>
                <a:cs typeface="Times" pitchFamily="18" charset="0"/>
              </a:rPr>
              <a:t> 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457200" y="1479550"/>
            <a:ext cx="7772400" cy="5016500"/>
          </a:xfrm>
        </p:spPr>
        <p:txBody>
          <a:bodyPr/>
          <a:lstStyle/>
          <a:p>
            <a:r>
              <a:rPr lang="es-ES" sz="28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Licencia de repertorio (Licencia general)</a:t>
            </a:r>
          </a:p>
          <a:p>
            <a:pPr lvl="1">
              <a:buFontTx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Fragmentos de obras: 5-15%; capítulo; artículo</a:t>
            </a:r>
          </a:p>
          <a:p>
            <a:pPr lvl="1">
              <a:buFontTx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Uso </a:t>
            </a:r>
            <a:r>
              <a:rPr lang="es-ES" sz="24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personal</a:t>
            </a:r>
            <a:r>
              <a:rPr lang="es-ES" sz="24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 e </a:t>
            </a:r>
            <a:r>
              <a:rPr lang="es-ES" sz="24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interno</a:t>
            </a:r>
          </a:p>
          <a:p>
            <a:pPr lvl="1">
              <a:buFontTx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Recaudación y Reparto: estadísticas/muestreos</a:t>
            </a:r>
          </a:p>
          <a:p>
            <a:pPr lvl="1">
              <a:buFontTx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Remuneración: 	por página; </a:t>
            </a:r>
          </a:p>
          <a:p>
            <a:pPr lvl="1">
              <a:buNone/>
            </a:pPr>
            <a:r>
              <a:rPr lang="es-ES" sz="24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						por estudiante/empleado</a:t>
            </a:r>
          </a:p>
          <a:p>
            <a:endParaRPr lang="es-ES" sz="24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endParaRPr lang="es-ES" sz="24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r>
              <a:rPr lang="es-ES" sz="28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Licencia transaccional</a:t>
            </a:r>
          </a:p>
          <a:p>
            <a:pPr lvl="1"/>
            <a:r>
              <a:rPr lang="es-ES" sz="24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Tarifas y otras condiciones establecidas por titular</a:t>
            </a:r>
          </a:p>
          <a:p>
            <a:pPr lvl="1"/>
            <a:r>
              <a:rPr lang="es-ES" sz="24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Reparto por contrato</a:t>
            </a:r>
          </a:p>
          <a:p>
            <a:endParaRPr lang="es-ES" sz="24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33797" name="il_fi" descr="http://www.mysafetysign.com/img/lg/s/limited-access-area-notice-sign-s-406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1455738"/>
            <a:ext cx="1512888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455863" y="40949"/>
            <a:ext cx="6248400" cy="1068293"/>
          </a:xfrm>
        </p:spPr>
        <p:txBody>
          <a:bodyPr/>
          <a:lstStyle/>
          <a:p>
            <a:r>
              <a:rPr lang="es-ES" dirty="0" smtClean="0">
                <a:latin typeface="Times" pitchFamily="18" charset="0"/>
                <a:cs typeface="Times" pitchFamily="18" charset="0"/>
              </a:rPr>
              <a:t/>
            </a:r>
            <a:br>
              <a:rPr lang="es-ES" dirty="0" smtClean="0">
                <a:latin typeface="Times" pitchFamily="18" charset="0"/>
                <a:cs typeface="Times" pitchFamily="18" charset="0"/>
              </a:rPr>
            </a:br>
            <a:r>
              <a:rPr lang="es-ES" dirty="0" smtClean="0">
                <a:latin typeface="Times" pitchFamily="18" charset="0"/>
                <a:cs typeface="Times" pitchFamily="18" charset="0"/>
              </a:rPr>
              <a:t/>
            </a:r>
            <a:br>
              <a:rPr lang="es-ES" dirty="0" smtClean="0">
                <a:latin typeface="Times" pitchFamily="18" charset="0"/>
                <a:cs typeface="Times" pitchFamily="18" charset="0"/>
              </a:rPr>
            </a:br>
            <a:r>
              <a:rPr lang="es-ES" dirty="0" smtClean="0">
                <a:latin typeface="Times" pitchFamily="18" charset="0"/>
                <a:cs typeface="Times" pitchFamily="18" charset="0"/>
              </a:rPr>
              <a:t>Transición al uso digital - </a:t>
            </a:r>
            <a:r>
              <a:rPr lang="es-ES" sz="3200" dirty="0" smtClean="0">
                <a:latin typeface="Times" pitchFamily="18" charset="0"/>
                <a:cs typeface="Times" pitchFamily="18" charset="0"/>
              </a:rPr>
              <a:t>legislación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452826"/>
            <a:ext cx="8482013" cy="4857750"/>
          </a:xfrm>
        </p:spPr>
        <p:txBody>
          <a:bodyPr/>
          <a:lstStyle/>
          <a:p>
            <a:pPr>
              <a:buFontTx/>
              <a:buChar char="•"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Australia: licencia obligatoria para ciertos usos digitales </a:t>
            </a:r>
          </a:p>
          <a:p>
            <a:endParaRPr lang="es-ES" sz="2800" dirty="0" smtClean="0">
              <a:latin typeface="Times" pitchFamily="18" charset="0"/>
              <a:cs typeface="Times" pitchFamily="18" charset="0"/>
            </a:endParaRPr>
          </a:p>
          <a:p>
            <a:endParaRPr lang="es-ES" sz="2800" dirty="0" smtClean="0">
              <a:latin typeface="Times" pitchFamily="18" charset="0"/>
              <a:cs typeface="Times" pitchFamily="18" charset="0"/>
            </a:endParaRPr>
          </a:p>
          <a:p>
            <a:pPr>
              <a:buFontTx/>
              <a:buChar char="•"/>
            </a:pPr>
            <a:endParaRPr lang="es-ES" sz="2800" dirty="0" smtClean="0">
              <a:latin typeface="Times" pitchFamily="18" charset="0"/>
              <a:cs typeface="Times" pitchFamily="18" charset="0"/>
            </a:endParaRPr>
          </a:p>
          <a:p>
            <a:pPr>
              <a:buFontTx/>
              <a:buChar char="•"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Suiza: licencia legal para el uso privado y personal</a:t>
            </a:r>
          </a:p>
          <a:p>
            <a:pPr>
              <a:buFontTx/>
              <a:buChar char="•"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Países Nórdicos: Licencia Colectiva Extendida </a:t>
            </a:r>
          </a:p>
          <a:p>
            <a:pPr>
              <a:buFontTx/>
              <a:buChar char="•"/>
            </a:pPr>
            <a:r>
              <a:rPr lang="es-ES" sz="2800" dirty="0" smtClean="0">
                <a:latin typeface="Times" pitchFamily="18" charset="0"/>
                <a:cs typeface="Times" pitchFamily="18" charset="0"/>
              </a:rPr>
              <a:t>Alemania: Remuneración compensatoria</a:t>
            </a:r>
          </a:p>
          <a:p>
            <a:pPr>
              <a:buFontTx/>
              <a:buChar char="•"/>
            </a:pPr>
            <a:endParaRPr lang="es-ES" dirty="0" smtClean="0">
              <a:latin typeface="Times" pitchFamily="18" charset="0"/>
              <a:cs typeface="Times" pitchFamily="18" charset="0"/>
            </a:endParaRPr>
          </a:p>
          <a:p>
            <a:pPr lvl="1" algn="r">
              <a:buNone/>
            </a:pPr>
            <a:r>
              <a:rPr lang="es-ES" sz="3600" dirty="0" smtClean="0">
                <a:solidFill>
                  <a:srgbClr val="AC1D44"/>
                </a:solidFill>
                <a:latin typeface="Times" pitchFamily="18" charset="0"/>
                <a:cs typeface="Times" pitchFamily="18" charset="0"/>
              </a:rPr>
              <a:t>§§§</a:t>
            </a:r>
          </a:p>
        </p:txBody>
      </p:sp>
      <p:pic>
        <p:nvPicPr>
          <p:cNvPr id="83971" name="Picture 3" descr="C:\Users\Olav Stokkmo\AppData\Local\Microsoft\Windows\Temporary Internet Files\Content.IE5\IFTY57LQ\MC9003517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7294" y="2490254"/>
            <a:ext cx="945727" cy="1071825"/>
          </a:xfrm>
          <a:prstGeom prst="rect">
            <a:avLst/>
          </a:prstGeom>
          <a:noFill/>
        </p:spPr>
      </p:pic>
      <p:pic>
        <p:nvPicPr>
          <p:cNvPr id="5" name="Picture 5" descr="C:\Documents and Settings\WindowsXPPro\Local Settings\Temporary Internet Files\Content.IE5\BAM71L2J\MM90023474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8556" y="2406482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411413" y="254000"/>
            <a:ext cx="6369050" cy="531813"/>
          </a:xfrm>
        </p:spPr>
        <p:txBody>
          <a:bodyPr/>
          <a:lstStyle/>
          <a:p>
            <a:r>
              <a:rPr lang="es-ES" smtClean="0">
                <a:latin typeface="Times" pitchFamily="18" charset="0"/>
                <a:cs typeface="Times" pitchFamily="18" charset="0"/>
              </a:rPr>
              <a:t>Licencias digitales de las RROs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95288" y="1595438"/>
            <a:ext cx="7772400" cy="5059362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Fuentes</a:t>
            </a:r>
          </a:p>
          <a:p>
            <a:endParaRPr lang="en-GB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lvl="1">
              <a:buFont typeface="Times" pitchFamily="18" charset="0"/>
              <a:buNone/>
            </a:pPr>
            <a:endParaRPr lang="en-GB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r>
              <a:rPr lang="es-ES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Aplicaciones y usos</a:t>
            </a:r>
          </a:p>
          <a:p>
            <a:endParaRPr lang="en-GB" smtClean="0">
              <a:latin typeface="Times" pitchFamily="18" charset="0"/>
              <a:cs typeface="Times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4438" y="3838575"/>
          <a:ext cx="657229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3786214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s-ES" sz="2400" b="0" noProof="0" dirty="0" smtClean="0">
                          <a:solidFill>
                            <a:schemeClr val="tx1"/>
                          </a:solidFill>
                        </a:rPr>
                        <a:t> Escanear</a:t>
                      </a:r>
                      <a:endParaRPr lang="es-ES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s-ES" sz="2400" b="0" noProof="0" dirty="0" smtClean="0">
                          <a:solidFill>
                            <a:schemeClr val="tx1"/>
                          </a:solidFill>
                        </a:rPr>
                        <a:t> PPT</a:t>
                      </a:r>
                      <a:endParaRPr lang="es-ES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Courier New" pitchFamily="49" charset="0"/>
                        <a:buChar char="o"/>
                      </a:pPr>
                      <a:r>
                        <a:rPr lang="es-ES" sz="24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Imprimir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s-ES" sz="2400" b="0" noProof="0" smtClean="0">
                          <a:solidFill>
                            <a:schemeClr val="tx1"/>
                          </a:solidFill>
                        </a:rPr>
                        <a:t> Whiteboard</a:t>
                      </a:r>
                      <a:endParaRPr lang="es-ES" sz="2400" b="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s-ES" sz="2400" b="0" noProof="0" dirty="0" smtClean="0">
                          <a:solidFill>
                            <a:schemeClr val="tx1"/>
                          </a:solidFill>
                        </a:rPr>
                        <a:t> Intranet</a:t>
                      </a:r>
                      <a:endParaRPr lang="es-ES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s-ES" sz="2400" b="0" noProof="0" dirty="0" smtClean="0">
                          <a:solidFill>
                            <a:schemeClr val="tx1"/>
                          </a:solidFill>
                        </a:rPr>
                        <a:t> Educación</a:t>
                      </a:r>
                      <a:r>
                        <a:rPr lang="es-ES" sz="2400" b="0" baseline="0" noProof="0" dirty="0" smtClean="0">
                          <a:solidFill>
                            <a:schemeClr val="tx1"/>
                          </a:solidFill>
                        </a:rPr>
                        <a:t> virtual</a:t>
                      </a:r>
                      <a:endParaRPr lang="es-ES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s-ES" sz="2400" b="0" noProof="0" dirty="0" smtClean="0">
                          <a:solidFill>
                            <a:schemeClr val="tx1"/>
                          </a:solidFill>
                        </a:rPr>
                        <a:t> Almacenar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Courier New" pitchFamily="49" charset="0"/>
                        <a:buChar char="o"/>
                      </a:pPr>
                      <a:r>
                        <a:rPr lang="es-ES" sz="24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400" b="0" noProof="0" dirty="0" smtClean="0">
                          <a:solidFill>
                            <a:schemeClr val="tx1"/>
                          </a:solidFill>
                        </a:rPr>
                        <a:t>RRO base de datos</a:t>
                      </a:r>
                      <a:endParaRPr lang="es-ES" sz="24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s-ES" sz="24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Consultar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s-ES" sz="2400" b="0" noProof="0" dirty="0" smtClean="0">
                          <a:solidFill>
                            <a:schemeClr val="tx1"/>
                          </a:solidFill>
                        </a:rPr>
                        <a:t> Correo electrónico</a:t>
                      </a:r>
                      <a:endParaRPr lang="es-ES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71550" y="2058988"/>
          <a:ext cx="662473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3312368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s-ES" sz="2400" b="0" noProof="0" dirty="0" smtClean="0">
                          <a:solidFill>
                            <a:srgbClr val="080808"/>
                          </a:solidFill>
                        </a:rPr>
                        <a:t> Original análogo</a:t>
                      </a:r>
                      <a:endParaRPr lang="es-ES" sz="2400" b="0" noProof="0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s-ES" sz="2400" b="0" noProof="0" smtClean="0">
                          <a:solidFill>
                            <a:srgbClr val="080808"/>
                          </a:solidFill>
                        </a:rPr>
                        <a:t> Online</a:t>
                      </a:r>
                      <a:endParaRPr lang="es-ES" sz="2400" b="0" noProof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s-ES" sz="2400" b="0" noProof="0" dirty="0" smtClean="0">
                          <a:solidFill>
                            <a:srgbClr val="080808"/>
                          </a:solidFill>
                        </a:rPr>
                        <a:t> Original</a:t>
                      </a:r>
                      <a:r>
                        <a:rPr lang="es-ES" sz="2400" b="0" baseline="0" noProof="0" dirty="0" smtClean="0">
                          <a:solidFill>
                            <a:srgbClr val="080808"/>
                          </a:solidFill>
                        </a:rPr>
                        <a:t> electrónico</a:t>
                      </a:r>
                      <a:endParaRPr lang="es-ES" sz="2400" b="0" noProof="0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s-ES" sz="2400" b="0" noProof="0" dirty="0" smtClean="0">
                          <a:solidFill>
                            <a:srgbClr val="080808"/>
                          </a:solidFill>
                        </a:rPr>
                        <a:t> Descarga</a:t>
                      </a:r>
                      <a:r>
                        <a:rPr lang="es-ES" sz="2400" b="0" baseline="0" noProof="0" dirty="0" smtClean="0">
                          <a:solidFill>
                            <a:srgbClr val="080808"/>
                          </a:solidFill>
                        </a:rPr>
                        <a:t> de Internet</a:t>
                      </a:r>
                      <a:endParaRPr lang="es-ES" sz="2400" b="0" noProof="0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5076" name="il_fi" descr="http://www.swiftprosys.com/images/Zeutsch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076700"/>
            <a:ext cx="10795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7" name="il_fi" descr="http://www.saudizoom.com/attachments/58/663d1209566723-idmanager-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2708275"/>
            <a:ext cx="111601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8" name="il_fi" descr="http://www.war-stories.com/images-zippo/zippo-000-members-only-200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1052513"/>
            <a:ext cx="21240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9" name="il_fi" descr="http://crunchpress.com/wp-content/uploads/2010/05/Print-This-WordPress-Plug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3850" y="5621338"/>
            <a:ext cx="10953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0" name="il_fi" descr="http://www.whschools.org/uploaded/Clip_Art/Computer/smartboard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65425" y="4292600"/>
            <a:ext cx="123031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1241</Words>
  <Application>Microsoft Office PowerPoint</Application>
  <PresentationFormat>Presentación en pantalla (4:3)</PresentationFormat>
  <Paragraphs>278</Paragraphs>
  <Slides>21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Office Theme</vt:lpstr>
      <vt:lpstr>1_Thème Office</vt:lpstr>
      <vt:lpstr>1_Office Theme</vt:lpstr>
      <vt:lpstr>El acceso a libros y publicaciones periódicas  en el sistema educativo</vt:lpstr>
      <vt:lpstr> Proveedor de información fiable sobre soluciones   basadas en derecho de autor en el sector de textos y imágenes</vt:lpstr>
      <vt:lpstr>IFRRO – 140 miembros en 77 países La conexión internacional a una red global</vt:lpstr>
      <vt:lpstr> Actúan como intermediarios entre titulares de derechos y usuarios</vt:lpstr>
      <vt:lpstr>Acceso a la Propiedad Intelectual  </vt:lpstr>
      <vt:lpstr>RROs –  Entidades de gestión colectiva</vt:lpstr>
      <vt:lpstr>La licencia de la RRO  Complementa actividades de los titulares </vt:lpstr>
      <vt:lpstr>  Transición al uso digital - legislación</vt:lpstr>
      <vt:lpstr>Licencias digitales de las RROs</vt:lpstr>
      <vt:lpstr>Uso a distancia y externo</vt:lpstr>
      <vt:lpstr> Contribuyen al acceso total a obras protegidas en centros educativos  </vt:lpstr>
      <vt:lpstr>86 RROs en 77 países Por todo el mundo – en todos los continentes</vt:lpstr>
      <vt:lpstr>86 RROs en 77 países  La gran mayoría firma licencias con centros educativos</vt:lpstr>
      <vt:lpstr>Diapositiva 14</vt:lpstr>
      <vt:lpstr>Diapositiva 15</vt:lpstr>
      <vt:lpstr>Diapositiva 16</vt:lpstr>
      <vt:lpstr> RROs – contribuyen al acceso adecuado </vt:lpstr>
      <vt:lpstr>Ingresos de usos secundarios Fundamental para titulares y desarrollo</vt:lpstr>
      <vt:lpstr>Derecho de Autor  ¡Derecho humano fundamental!</vt:lpstr>
      <vt:lpstr>Gestión de la RRO – contribuye al  Acceso total a obras protegidas</vt:lpstr>
      <vt:lpstr>Diapositiva 21</vt:lpstr>
    </vt:vector>
  </TitlesOfParts>
  <Company>Worldgroup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McCann Worldgroup</dc:creator>
  <cp:lastModifiedBy>magdalenav</cp:lastModifiedBy>
  <cp:revision>146</cp:revision>
  <dcterms:created xsi:type="dcterms:W3CDTF">2011-08-26T20:29:08Z</dcterms:created>
  <dcterms:modified xsi:type="dcterms:W3CDTF">2013-05-31T11:03:22Z</dcterms:modified>
</cp:coreProperties>
</file>