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2" r:id="rId6"/>
    <p:sldId id="264" r:id="rId7"/>
    <p:sldId id="271" r:id="rId8"/>
    <p:sldId id="272" r:id="rId9"/>
    <p:sldId id="268" r:id="rId10"/>
    <p:sldId id="270" r:id="rId11"/>
    <p:sldId id="273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8599"/>
    <a:srgbClr val="00ABC5"/>
    <a:srgbClr val="C6D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89646" autoAdjust="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A7CFA-1333-47B9-9679-21C158F32D29}" type="datetimeFigureOut">
              <a:rPr lang="es-ES" smtClean="0"/>
              <a:t>05/06/2013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1CD7C-7A33-4CA0-BB26-A612BC53BF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5248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Presentación inicial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1CD7C-7A33-4CA0-BB26-A612BC53BFE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75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Agradecimientos, despedida y cierre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1CD7C-7A33-4CA0-BB26-A612BC53BFE5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5783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Presentación inicial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1CD7C-7A33-4CA0-BB26-A612BC53BFE5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75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Presentación de TDL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1CD7C-7A33-4CA0-BB26-A612BC53BFE5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7620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Misión, visión y valores. Cooperación con el</a:t>
            </a:r>
            <a:r>
              <a:rPr lang="es-ES" baseline="0" dirty="0" smtClean="0"/>
              <a:t> sector. </a:t>
            </a:r>
            <a:r>
              <a:rPr lang="es-ES" baseline="0" dirty="0" err="1" smtClean="0"/>
              <a:t>Tdl</a:t>
            </a:r>
            <a:r>
              <a:rPr lang="es-ES" baseline="0" dirty="0" smtClean="0"/>
              <a:t> y la formación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1CD7C-7A33-4CA0-BB26-A612BC53BFE5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3764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Plataforma</a:t>
            </a:r>
            <a:r>
              <a:rPr lang="es-ES" baseline="0" dirty="0" smtClean="0"/>
              <a:t> de venta y distribución editorial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1CD7C-7A33-4CA0-BB26-A612BC53BFE5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3924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TdlLearning</a:t>
            </a:r>
            <a:r>
              <a:rPr lang="es-ES" dirty="0" smtClean="0"/>
              <a:t>. Cursos</a:t>
            </a:r>
            <a:r>
              <a:rPr lang="es-ES" baseline="0" dirty="0" smtClean="0"/>
              <a:t> de inteligencia empresarial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1CD7C-7A33-4CA0-BB26-A612BC53BFE5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969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Servicios a editoriales. Formación y consultoría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1CD7C-7A33-4CA0-BB26-A612BC53BFE5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1438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TdlLearning</a:t>
            </a:r>
            <a:r>
              <a:rPr lang="es-ES" dirty="0" smtClean="0"/>
              <a:t>. Cursos</a:t>
            </a:r>
            <a:r>
              <a:rPr lang="es-ES" baseline="0" dirty="0" smtClean="0"/>
              <a:t> de inteligencia empresarial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1CD7C-7A33-4CA0-BB26-A612BC53BFE5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969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TdlLearning</a:t>
            </a:r>
            <a:r>
              <a:rPr lang="es-ES" dirty="0" smtClean="0"/>
              <a:t>. Cursos</a:t>
            </a:r>
            <a:r>
              <a:rPr lang="es-ES" baseline="0" dirty="0" smtClean="0"/>
              <a:t> de inteligencia empresarial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1CD7C-7A33-4CA0-BB26-A612BC53BFE5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969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partners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colaboradores y clientes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1CD7C-7A33-4CA0-BB26-A612BC53BFE5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735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882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03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213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695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86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672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05/06/2013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26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05/06/2013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803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05/06/2013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1177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995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163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05/06/2013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51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jp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11" Type="http://schemas.openxmlformats.org/officeDocument/2006/relationships/image" Target="../media/image17.jpeg"/><Relationship Id="rId5" Type="http://schemas.openxmlformats.org/officeDocument/2006/relationships/image" Target="../media/image11.png"/><Relationship Id="rId10" Type="http://schemas.openxmlformats.org/officeDocument/2006/relationships/image" Target="../media/image16.jpeg"/><Relationship Id="rId4" Type="http://schemas.openxmlformats.org/officeDocument/2006/relationships/image" Target="../media/image7.jpeg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39" y="908720"/>
            <a:ext cx="3600208" cy="2304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0" y="616530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i="1" dirty="0" smtClean="0">
                <a:solidFill>
                  <a:srgbClr val="00ABC5"/>
                </a:solidFill>
              </a:rPr>
              <a:t>III Jornadas – Taller de formación sobre libro electrónico</a:t>
            </a:r>
            <a:endParaRPr lang="es-ES" sz="2800" i="1" dirty="0">
              <a:solidFill>
                <a:srgbClr val="00ABC5"/>
              </a:solidFill>
            </a:endParaRPr>
          </a:p>
        </p:txBody>
      </p:sp>
      <p:pic>
        <p:nvPicPr>
          <p:cNvPr id="1026" name="Picture 2" descr="Mi fot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013" y="1130121"/>
            <a:ext cx="209550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36512" y="371703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i="1" dirty="0" smtClean="0">
                <a:solidFill>
                  <a:srgbClr val="00ABC5"/>
                </a:solidFill>
              </a:rPr>
              <a:t>Adaptación Editorial </a:t>
            </a:r>
          </a:p>
          <a:p>
            <a:pPr algn="ctr"/>
            <a:r>
              <a:rPr lang="es-ES" sz="4800" i="1" dirty="0" smtClean="0">
                <a:solidFill>
                  <a:srgbClr val="00ABC5"/>
                </a:solidFill>
              </a:rPr>
              <a:t>a las Nuevas Tecnologías</a:t>
            </a:r>
            <a:endParaRPr lang="es-ES" sz="4800" i="1" dirty="0">
              <a:solidFill>
                <a:srgbClr val="00ABC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32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solidFill>
                  <a:srgbClr val="00ABC5"/>
                </a:solidFill>
              </a:rPr>
              <a:t>Puntos para el debate.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728599"/>
                </a:solidFill>
              </a:rPr>
              <a:t>Del libro publicado por el Laboratorio de ideas sobre el libro. “</a:t>
            </a:r>
            <a:r>
              <a:rPr lang="es-ES" b="1" dirty="0" smtClean="0">
                <a:solidFill>
                  <a:srgbClr val="728599"/>
                </a:solidFill>
              </a:rPr>
              <a:t>La gran transformación. Panorama del sector del libro en España 2012-2015” </a:t>
            </a:r>
          </a:p>
          <a:p>
            <a:pPr marL="0" indent="0">
              <a:buNone/>
            </a:pPr>
            <a:endParaRPr lang="es-ES" b="1" dirty="0" smtClean="0">
              <a:solidFill>
                <a:srgbClr val="728599"/>
              </a:solidFill>
            </a:endParaRPr>
          </a:p>
          <a:p>
            <a:r>
              <a:rPr lang="es-ES" dirty="0" smtClean="0">
                <a:solidFill>
                  <a:srgbClr val="728599"/>
                </a:solidFill>
              </a:rPr>
              <a:t>¿</a:t>
            </a:r>
            <a:r>
              <a:rPr lang="es-ES" dirty="0">
                <a:solidFill>
                  <a:srgbClr val="728599"/>
                </a:solidFill>
              </a:rPr>
              <a:t>Qué necesitan los textos universitarios para resultar más acordes a los nuevos métodos de aprendizaje? </a:t>
            </a:r>
          </a:p>
          <a:p>
            <a:r>
              <a:rPr lang="es-ES" dirty="0">
                <a:solidFill>
                  <a:srgbClr val="728599"/>
                </a:solidFill>
              </a:rPr>
              <a:t>¿Es realmente posible un sistema de precio fijo para el libro digital</a:t>
            </a:r>
            <a:r>
              <a:rPr lang="es-ES" dirty="0" smtClean="0">
                <a:solidFill>
                  <a:srgbClr val="728599"/>
                </a:solidFill>
              </a:rPr>
              <a:t>?</a:t>
            </a:r>
            <a:endParaRPr lang="es-ES" dirty="0">
              <a:solidFill>
                <a:srgbClr val="728599"/>
              </a:solidFill>
            </a:endParaRPr>
          </a:p>
          <a:p>
            <a:r>
              <a:rPr lang="es-ES" dirty="0">
                <a:solidFill>
                  <a:srgbClr val="728599"/>
                </a:solidFill>
              </a:rPr>
              <a:t>¿Están dispuestos los autores a aceptar fórmulas de remuneración distintas a las de un porcentaje del precio de venta al público</a:t>
            </a:r>
            <a:r>
              <a:rPr lang="es-ES" dirty="0">
                <a:solidFill>
                  <a:srgbClr val="728599"/>
                </a:solidFill>
              </a:rPr>
              <a:t>? Problemática lenguas/autonomías/tiradas/precio</a:t>
            </a:r>
            <a:r>
              <a:rPr lang="es-ES" dirty="0" smtClean="0">
                <a:solidFill>
                  <a:srgbClr val="728599"/>
                </a:solidFill>
              </a:rPr>
              <a:t>.</a:t>
            </a:r>
            <a:endParaRPr lang="es-ES" dirty="0">
              <a:solidFill>
                <a:srgbClr val="728599"/>
              </a:solidFill>
            </a:endParaRPr>
          </a:p>
          <a:p>
            <a:r>
              <a:rPr lang="es-ES" dirty="0">
                <a:solidFill>
                  <a:srgbClr val="728599"/>
                </a:solidFill>
              </a:rPr>
              <a:t>Mejoras en la facilidad de acceso a los contenidos. </a:t>
            </a:r>
            <a:r>
              <a:rPr lang="es-ES" dirty="0" smtClean="0">
                <a:solidFill>
                  <a:srgbClr val="728599"/>
                </a:solidFill>
              </a:rPr>
              <a:t> </a:t>
            </a:r>
            <a:r>
              <a:rPr lang="es-ES" dirty="0" smtClean="0">
                <a:solidFill>
                  <a:srgbClr val="728599"/>
                </a:solidFill>
              </a:rPr>
              <a:t>¿</a:t>
            </a:r>
            <a:r>
              <a:rPr lang="es-ES" dirty="0">
                <a:solidFill>
                  <a:srgbClr val="728599"/>
                </a:solidFill>
              </a:rPr>
              <a:t>Los nuevos tipos de contenidos fomentan nuevas formas de lectura</a:t>
            </a:r>
            <a:r>
              <a:rPr lang="es-ES" dirty="0" smtClean="0">
                <a:solidFill>
                  <a:srgbClr val="728599"/>
                </a:solidFill>
              </a:rPr>
              <a:t>?</a:t>
            </a:r>
            <a:endParaRPr lang="es-ES" dirty="0">
              <a:solidFill>
                <a:srgbClr val="728599"/>
              </a:solidFill>
            </a:endParaRPr>
          </a:p>
          <a:p>
            <a:r>
              <a:rPr lang="es-ES" dirty="0">
                <a:solidFill>
                  <a:srgbClr val="728599"/>
                </a:solidFill>
              </a:rPr>
              <a:t>La adaptación a los nuevos modelos de negocio (papel versus digital). Rentabilidad de los nuevos modelos de negocio para las estructuras </a:t>
            </a:r>
            <a:r>
              <a:rPr lang="es-ES" dirty="0" smtClean="0">
                <a:solidFill>
                  <a:srgbClr val="728599"/>
                </a:solidFill>
              </a:rPr>
              <a:t>tradicionales</a:t>
            </a:r>
            <a:endParaRPr lang="es-ES" dirty="0">
              <a:solidFill>
                <a:srgbClr val="728599"/>
              </a:solidFill>
            </a:endParaRPr>
          </a:p>
          <a:p>
            <a:r>
              <a:rPr lang="es-ES" dirty="0" smtClean="0">
                <a:solidFill>
                  <a:srgbClr val="728599"/>
                </a:solidFill>
              </a:rPr>
              <a:t>Necesidad </a:t>
            </a:r>
            <a:r>
              <a:rPr lang="es-ES" dirty="0">
                <a:solidFill>
                  <a:srgbClr val="728599"/>
                </a:solidFill>
              </a:rPr>
              <a:t>de formación reglada y cualificada en el sector: ¿«Academia del Libro</a:t>
            </a:r>
            <a:r>
              <a:rPr lang="es-ES" dirty="0" smtClean="0">
                <a:solidFill>
                  <a:srgbClr val="728599"/>
                </a:solidFill>
              </a:rPr>
              <a:t>»?</a:t>
            </a:r>
            <a:endParaRPr lang="es-ES" dirty="0">
              <a:solidFill>
                <a:srgbClr val="728599"/>
              </a:solidFill>
            </a:endParaRP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477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84" y="116632"/>
            <a:ext cx="3037678" cy="1944000"/>
          </a:xfrm>
          <a:prstGeom prst="rect">
            <a:avLst/>
          </a:prstGeom>
        </p:spPr>
      </p:pic>
      <p:pic>
        <p:nvPicPr>
          <p:cNvPr id="1026" name="Picture 2" descr="Mi fot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822" y="116632"/>
            <a:ext cx="2530650" cy="19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45818" y="220680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i="1" dirty="0" smtClean="0">
                <a:solidFill>
                  <a:srgbClr val="00ABC5"/>
                </a:solidFill>
              </a:rPr>
              <a:t>www.tecnologiadellibro.com</a:t>
            </a:r>
          </a:p>
          <a:p>
            <a:pPr algn="ctr"/>
            <a:endParaRPr lang="es-ES" sz="2400" i="1" dirty="0">
              <a:solidFill>
                <a:srgbClr val="00ABC5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801336" y="3501008"/>
            <a:ext cx="7587088" cy="224676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rgbClr val="00ABC5"/>
                </a:solidFill>
              </a:rPr>
              <a:t>Oscar García-Rama García</a:t>
            </a:r>
          </a:p>
          <a:p>
            <a:pPr algn="ctr"/>
            <a:r>
              <a:rPr lang="es-ES" sz="2800" i="1" dirty="0">
                <a:solidFill>
                  <a:srgbClr val="00ABC5"/>
                </a:solidFill>
              </a:rPr>
              <a:t>ogarcia@tecnologiadellibro.com</a:t>
            </a:r>
          </a:p>
          <a:p>
            <a:pPr algn="ctr"/>
            <a:r>
              <a:rPr lang="es-ES" sz="2800" dirty="0" err="1" smtClean="0">
                <a:solidFill>
                  <a:srgbClr val="00ABC5"/>
                </a:solidFill>
              </a:rPr>
              <a:t>Telf</a:t>
            </a:r>
            <a:r>
              <a:rPr lang="es-ES" sz="2800" dirty="0" smtClean="0">
                <a:solidFill>
                  <a:srgbClr val="00ABC5"/>
                </a:solidFill>
              </a:rPr>
              <a:t>: +34 91 533 27 04</a:t>
            </a:r>
          </a:p>
          <a:p>
            <a:pPr algn="ctr"/>
            <a:r>
              <a:rPr lang="es-ES" sz="2800" dirty="0" smtClean="0">
                <a:solidFill>
                  <a:srgbClr val="00ABC5"/>
                </a:solidFill>
              </a:rPr>
              <a:t>C/Ríos Rosas 44-A 3º</a:t>
            </a:r>
          </a:p>
          <a:p>
            <a:pPr algn="ctr"/>
            <a:r>
              <a:rPr lang="es-ES" sz="2800" dirty="0" smtClean="0">
                <a:solidFill>
                  <a:srgbClr val="00ABC5"/>
                </a:solidFill>
              </a:rPr>
              <a:t>28003 Madrid</a:t>
            </a:r>
          </a:p>
        </p:txBody>
      </p:sp>
    </p:spTree>
    <p:extLst>
      <p:ext uri="{BB962C8B-B14F-4D97-AF65-F5344CB8AC3E}">
        <p14:creationId xmlns:p14="http://schemas.microsoft.com/office/powerpoint/2010/main" val="313904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952" y="4109391"/>
            <a:ext cx="2282400" cy="1455714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519" y="1017000"/>
            <a:ext cx="3768963" cy="241200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886" y="4106767"/>
            <a:ext cx="2282883" cy="1460962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106767"/>
            <a:ext cx="2282883" cy="146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1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s-ES" dirty="0" smtClean="0">
                <a:solidFill>
                  <a:srgbClr val="00ABC5"/>
                </a:solidFill>
              </a:rPr>
              <a:t>Formación. Contenidos</a:t>
            </a:r>
            <a:endParaRPr lang="es-ES" dirty="0">
              <a:solidFill>
                <a:srgbClr val="00ABC5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rgbClr val="728599"/>
                </a:solidFill>
              </a:rPr>
              <a:t>Contenidos propios</a:t>
            </a:r>
          </a:p>
          <a:p>
            <a:r>
              <a:rPr lang="es-ES" dirty="0" smtClean="0">
                <a:solidFill>
                  <a:srgbClr val="728599"/>
                </a:solidFill>
              </a:rPr>
              <a:t>Universidades y departamentos de investigación</a:t>
            </a:r>
          </a:p>
          <a:p>
            <a:r>
              <a:rPr lang="es-ES" dirty="0" smtClean="0">
                <a:solidFill>
                  <a:srgbClr val="728599"/>
                </a:solidFill>
              </a:rPr>
              <a:t>Formación de nivel avanzado</a:t>
            </a:r>
          </a:p>
          <a:p>
            <a:r>
              <a:rPr lang="es-ES" dirty="0" smtClean="0">
                <a:solidFill>
                  <a:srgbClr val="728599"/>
                </a:solidFill>
              </a:rPr>
              <a:t>Certificación oficial</a:t>
            </a:r>
          </a:p>
          <a:p>
            <a:r>
              <a:rPr lang="es-ES" dirty="0" smtClean="0">
                <a:solidFill>
                  <a:srgbClr val="728599"/>
                </a:solidFill>
              </a:rPr>
              <a:t>Cursos intensivos, prácticos, efectivos</a:t>
            </a:r>
          </a:p>
          <a:p>
            <a:r>
              <a:rPr lang="es-ES" dirty="0" smtClean="0">
                <a:solidFill>
                  <a:srgbClr val="728599"/>
                </a:solidFill>
              </a:rPr>
              <a:t>Cursos de inteligencia empresarial</a:t>
            </a:r>
          </a:p>
          <a:p>
            <a:r>
              <a:rPr lang="es-ES" dirty="0" smtClean="0">
                <a:solidFill>
                  <a:srgbClr val="728599"/>
                </a:solidFill>
              </a:rPr>
              <a:t>www.tdlformacion.com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88640"/>
            <a:ext cx="2193879" cy="14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7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solidFill>
                  <a:srgbClr val="00ABC5"/>
                </a:solidFill>
              </a:rPr>
              <a:t>Formación. Plataforma</a:t>
            </a:r>
            <a:endParaRPr lang="es-ES" dirty="0">
              <a:solidFill>
                <a:srgbClr val="00ABC5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728599"/>
                </a:solidFill>
              </a:rPr>
              <a:t>Plataforma de formación propia</a:t>
            </a:r>
          </a:p>
          <a:p>
            <a:r>
              <a:rPr lang="es-ES" dirty="0" smtClean="0">
                <a:solidFill>
                  <a:srgbClr val="728599"/>
                </a:solidFill>
              </a:rPr>
              <a:t>La importancia de la clase</a:t>
            </a:r>
          </a:p>
          <a:p>
            <a:r>
              <a:rPr lang="es-ES" dirty="0" smtClean="0">
                <a:solidFill>
                  <a:srgbClr val="728599"/>
                </a:solidFill>
              </a:rPr>
              <a:t>Trabajo en grupo y trabajo colaborativo</a:t>
            </a:r>
          </a:p>
          <a:p>
            <a:r>
              <a:rPr lang="es-ES" dirty="0" smtClean="0">
                <a:solidFill>
                  <a:srgbClr val="728599"/>
                </a:solidFill>
              </a:rPr>
              <a:t>El papel del profesor</a:t>
            </a:r>
          </a:p>
          <a:p>
            <a:r>
              <a:rPr lang="es-ES" dirty="0" smtClean="0">
                <a:solidFill>
                  <a:srgbClr val="728599"/>
                </a:solidFill>
              </a:rPr>
              <a:t>Personalización del aprendizaje</a:t>
            </a:r>
          </a:p>
          <a:p>
            <a:r>
              <a:rPr lang="es-ES" dirty="0" smtClean="0">
                <a:solidFill>
                  <a:srgbClr val="728599"/>
                </a:solidFill>
              </a:rPr>
              <a:t>Material para el alumno. Material 2.0</a:t>
            </a:r>
            <a:endParaRPr lang="es-ES" dirty="0">
              <a:solidFill>
                <a:srgbClr val="728599"/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88640"/>
            <a:ext cx="2193879" cy="14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4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solidFill>
                  <a:srgbClr val="00ABC5"/>
                </a:solidFill>
              </a:rPr>
              <a:t>Servicios editoriales</a:t>
            </a:r>
            <a:endParaRPr lang="es-ES" dirty="0">
              <a:solidFill>
                <a:srgbClr val="00ABC5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728599"/>
                </a:solidFill>
              </a:rPr>
              <a:t>Ciclo completo editorial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88640"/>
            <a:ext cx="2193879" cy="1404000"/>
          </a:xfrm>
          <a:prstGeom prst="rect">
            <a:avLst/>
          </a:prstGeom>
        </p:spPr>
      </p:pic>
      <p:pic>
        <p:nvPicPr>
          <p:cNvPr id="2051" name="Picture 3" descr="C:\Users\Oscar\Dropbox\TDL\tecnologia del libro\desayuno-distriforma\graficaDigi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68" y="2624032"/>
            <a:ext cx="3960000" cy="342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Oscar\Dropbox\TDL\tecnologia del libro\desayuno-distriforma\graficaTradiciona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472" y="2624032"/>
            <a:ext cx="3960000" cy="3420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3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728599"/>
                </a:solidFill>
              </a:rPr>
              <a:t>Consultoría editorial</a:t>
            </a:r>
          </a:p>
          <a:p>
            <a:pPr lvl="1"/>
            <a:r>
              <a:rPr lang="es-ES" dirty="0" smtClean="0">
                <a:solidFill>
                  <a:srgbClr val="728599"/>
                </a:solidFill>
              </a:rPr>
              <a:t>Gestión del cambio al medio digital</a:t>
            </a:r>
          </a:p>
          <a:p>
            <a:pPr lvl="1"/>
            <a:r>
              <a:rPr lang="es-ES" dirty="0" smtClean="0">
                <a:solidFill>
                  <a:srgbClr val="728599"/>
                </a:solidFill>
              </a:rPr>
              <a:t>Asesoría y gestión de proveedores</a:t>
            </a:r>
          </a:p>
          <a:p>
            <a:pPr lvl="1"/>
            <a:r>
              <a:rPr lang="es-ES" dirty="0" smtClean="0">
                <a:solidFill>
                  <a:srgbClr val="728599"/>
                </a:solidFill>
              </a:rPr>
              <a:t>Asesoría y políticas de precio</a:t>
            </a:r>
          </a:p>
          <a:p>
            <a:r>
              <a:rPr lang="es-ES" dirty="0" smtClean="0">
                <a:solidFill>
                  <a:srgbClr val="728599"/>
                </a:solidFill>
              </a:rPr>
              <a:t>Formación en nuevas tecnologías</a:t>
            </a:r>
          </a:p>
          <a:p>
            <a:pPr lvl="1"/>
            <a:r>
              <a:rPr lang="es-ES" dirty="0" smtClean="0">
                <a:solidFill>
                  <a:srgbClr val="728599"/>
                </a:solidFill>
              </a:rPr>
              <a:t>Maquetación y producción digital</a:t>
            </a:r>
          </a:p>
          <a:p>
            <a:pPr lvl="1"/>
            <a:r>
              <a:rPr lang="es-ES" dirty="0" smtClean="0">
                <a:solidFill>
                  <a:srgbClr val="728599"/>
                </a:solidFill>
              </a:rPr>
              <a:t>Introducción al libro digital</a:t>
            </a:r>
          </a:p>
          <a:p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88640"/>
            <a:ext cx="2193879" cy="1404000"/>
          </a:xfrm>
          <a:prstGeom prst="rect">
            <a:avLst/>
          </a:prstGeom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solidFill>
                  <a:srgbClr val="00ABC5"/>
                </a:solidFill>
              </a:rPr>
              <a:t>Servicios editoriales</a:t>
            </a:r>
            <a:endParaRPr lang="es-ES" dirty="0">
              <a:solidFill>
                <a:srgbClr val="00ABC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9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solidFill>
                  <a:srgbClr val="00ABC5"/>
                </a:solidFill>
              </a:rPr>
              <a:t>Servicios editoriales</a:t>
            </a:r>
            <a:endParaRPr lang="es-ES" dirty="0">
              <a:solidFill>
                <a:srgbClr val="00ABC5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728599"/>
                </a:solidFill>
              </a:rPr>
              <a:t>Distribución editorial</a:t>
            </a:r>
          </a:p>
          <a:p>
            <a:pPr lvl="1"/>
            <a:r>
              <a:rPr lang="es-ES" dirty="0" smtClean="0">
                <a:solidFill>
                  <a:srgbClr val="728599"/>
                </a:solidFill>
              </a:rPr>
              <a:t>Portal propio especializado</a:t>
            </a:r>
          </a:p>
          <a:p>
            <a:pPr lvl="2"/>
            <a:r>
              <a:rPr lang="es-ES" dirty="0" smtClean="0">
                <a:solidFill>
                  <a:srgbClr val="728599"/>
                </a:solidFill>
              </a:rPr>
              <a:t>www.tdlshop.com</a:t>
            </a:r>
          </a:p>
          <a:p>
            <a:pPr lvl="1"/>
            <a:r>
              <a:rPr lang="es-ES" dirty="0" smtClean="0">
                <a:solidFill>
                  <a:srgbClr val="728599"/>
                </a:solidFill>
              </a:rPr>
              <a:t>Acuerdos con terceros (e-distribución)</a:t>
            </a:r>
          </a:p>
          <a:p>
            <a:pPr lvl="2"/>
            <a:r>
              <a:rPr lang="es-ES" dirty="0" smtClean="0">
                <a:solidFill>
                  <a:srgbClr val="728599"/>
                </a:solidFill>
              </a:rPr>
              <a:t>Integración con terceras tiendas</a:t>
            </a:r>
          </a:p>
          <a:p>
            <a:pPr lvl="2"/>
            <a:r>
              <a:rPr lang="es-ES" dirty="0" smtClean="0">
                <a:solidFill>
                  <a:srgbClr val="728599"/>
                </a:solidFill>
              </a:rPr>
              <a:t>Apple, Google y Microsoft</a:t>
            </a:r>
          </a:p>
          <a:p>
            <a:pPr lvl="1"/>
            <a:r>
              <a:rPr lang="es-ES" dirty="0" smtClean="0">
                <a:solidFill>
                  <a:srgbClr val="728599"/>
                </a:solidFill>
              </a:rPr>
              <a:t>Comunidad y entorno consumidor</a:t>
            </a:r>
          </a:p>
          <a:p>
            <a:pPr lvl="1"/>
            <a:r>
              <a:rPr lang="es-ES" dirty="0" smtClean="0">
                <a:solidFill>
                  <a:srgbClr val="728599"/>
                </a:solidFill>
              </a:rPr>
              <a:t>Nuevas vías de distribución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88640"/>
            <a:ext cx="2193879" cy="14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30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solidFill>
                  <a:srgbClr val="00ABC5"/>
                </a:solidFill>
              </a:rPr>
              <a:t>Servicios editoriales</a:t>
            </a:r>
            <a:endParaRPr lang="es-ES" dirty="0">
              <a:solidFill>
                <a:srgbClr val="00ABC5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728599"/>
                </a:solidFill>
              </a:rPr>
              <a:t>Innovación editorial</a:t>
            </a:r>
            <a:endParaRPr lang="es-ES" dirty="0">
              <a:solidFill>
                <a:srgbClr val="728599"/>
              </a:solidFill>
            </a:endParaRPr>
          </a:p>
          <a:p>
            <a:pPr lvl="1"/>
            <a:r>
              <a:rPr lang="es-ES" dirty="0" smtClean="0">
                <a:solidFill>
                  <a:srgbClr val="728599"/>
                </a:solidFill>
              </a:rPr>
              <a:t>Epub3 con contenidos dinámicos avanzados, enriquecimiento de contenidos</a:t>
            </a:r>
          </a:p>
          <a:p>
            <a:pPr lvl="1"/>
            <a:r>
              <a:rPr lang="es-ES" dirty="0" smtClean="0">
                <a:solidFill>
                  <a:srgbClr val="728599"/>
                </a:solidFill>
              </a:rPr>
              <a:t>Venta de libros por capítulos</a:t>
            </a:r>
          </a:p>
          <a:p>
            <a:pPr lvl="1"/>
            <a:r>
              <a:rPr lang="es-ES" dirty="0" smtClean="0">
                <a:solidFill>
                  <a:srgbClr val="728599"/>
                </a:solidFill>
              </a:rPr>
              <a:t>Convivencia y equilibrio entre libros en papel y digital</a:t>
            </a:r>
          </a:p>
          <a:p>
            <a:pPr lvl="1"/>
            <a:r>
              <a:rPr lang="es-ES" dirty="0" smtClean="0">
                <a:solidFill>
                  <a:srgbClr val="728599"/>
                </a:solidFill>
              </a:rPr>
              <a:t>Rentabilidad y optimización de procesos en la cadena de valor del libro; optimización de la venta y mejora en los procesos de envío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88640"/>
            <a:ext cx="2193879" cy="14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4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179" y="2195110"/>
            <a:ext cx="2880000" cy="726050"/>
          </a:xfr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88640"/>
            <a:ext cx="2193879" cy="1404000"/>
          </a:xfrm>
          <a:prstGeom prst="rect">
            <a:avLst/>
          </a:prstGeom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solidFill>
                  <a:srgbClr val="00ABC5"/>
                </a:solidFill>
              </a:rPr>
              <a:t>Socios y clientes</a:t>
            </a:r>
            <a:endParaRPr lang="es-ES" dirty="0">
              <a:solidFill>
                <a:srgbClr val="00ABC5"/>
              </a:solidFill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708" y="2510848"/>
            <a:ext cx="3167961" cy="864000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80" y="2060848"/>
            <a:ext cx="918750" cy="900000"/>
          </a:xfrm>
          <a:prstGeom prst="rect">
            <a:avLst/>
          </a:prstGeom>
        </p:spPr>
      </p:pic>
      <p:pic>
        <p:nvPicPr>
          <p:cNvPr id="3074" name="Picture 2" descr="C:\Users\Oscar\Dropbox\propuestas\Creanto\theValley\logo-thevalley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179" y="3573016"/>
            <a:ext cx="1596000" cy="7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Oscar\Dropbox\propuestas\esade\esadeurll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400" y="5229200"/>
            <a:ext cx="185890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http://telefonosatencion.org/wp-content/uploads/sites/4/2013/02/telefono-atencion-clientes-editorial-cep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85634"/>
            <a:ext cx="27432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http://tiendas.fnac.es/bilbao-alameda/files/2012/11/apple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483" y="5193200"/>
            <a:ext cx="725654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http://www.siglacomunicacion.com/wp-content/uploads/2012/12/new-google-logo-o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24" y="3709377"/>
            <a:ext cx="2265512" cy="7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http://www.peef.org.pk/images/microsoft-logo__111129012732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874" y="3951016"/>
            <a:ext cx="3130526" cy="7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55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433</Words>
  <Application>Microsoft Office PowerPoint</Application>
  <PresentationFormat>Presentación en pantalla (4:3)</PresentationFormat>
  <Paragraphs>87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Presentación de PowerPoint</vt:lpstr>
      <vt:lpstr>Formación. Contenidos</vt:lpstr>
      <vt:lpstr>Formación. Plataforma</vt:lpstr>
      <vt:lpstr>Servicios editoriales</vt:lpstr>
      <vt:lpstr>Servicios editoriales</vt:lpstr>
      <vt:lpstr>Servicios editoriales</vt:lpstr>
      <vt:lpstr>Servicios editoriales</vt:lpstr>
      <vt:lpstr>Socios y clientes</vt:lpstr>
      <vt:lpstr>Puntos para el debate.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</dc:creator>
  <cp:lastModifiedBy>Oscar</cp:lastModifiedBy>
  <cp:revision>25</cp:revision>
  <dcterms:created xsi:type="dcterms:W3CDTF">2013-06-05T09:14:24Z</dcterms:created>
  <dcterms:modified xsi:type="dcterms:W3CDTF">2013-06-05T15:58:19Z</dcterms:modified>
</cp:coreProperties>
</file>