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2" r:id="rId6"/>
    <p:sldId id="264" r:id="rId7"/>
    <p:sldId id="271" r:id="rId8"/>
    <p:sldId id="272" r:id="rId9"/>
    <p:sldId id="268" r:id="rId10"/>
    <p:sldId id="270" r:id="rId11"/>
    <p:sldId id="273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8599"/>
    <a:srgbClr val="00ABC5"/>
    <a:srgbClr val="C6D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89646" autoAdjust="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A7CFA-1333-47B9-9679-21C158F32D29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1CD7C-7A33-4CA0-BB26-A612BC53BF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248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Presentación inicial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75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Agradecimientos, despedida y cierre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783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Presentación inicial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75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Presentación de TDL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620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Misión, visión y valores. Cooperación con el</a:t>
            </a:r>
            <a:r>
              <a:rPr lang="es-ES" baseline="0" dirty="0" smtClean="0"/>
              <a:t> sector. </a:t>
            </a:r>
            <a:r>
              <a:rPr lang="es-ES" baseline="0" dirty="0" err="1" smtClean="0"/>
              <a:t>Tdl</a:t>
            </a:r>
            <a:r>
              <a:rPr lang="es-ES" baseline="0" dirty="0" smtClean="0"/>
              <a:t> y la formación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764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Plataforma</a:t>
            </a:r>
            <a:r>
              <a:rPr lang="es-ES" baseline="0" dirty="0" smtClean="0"/>
              <a:t> de venta y distribución editorial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3924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TdlLearning</a:t>
            </a:r>
            <a:r>
              <a:rPr lang="es-ES" dirty="0" smtClean="0"/>
              <a:t>. Cursos</a:t>
            </a:r>
            <a:r>
              <a:rPr lang="es-ES" baseline="0" dirty="0" smtClean="0"/>
              <a:t> de inteligencia empresarial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969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Servicios a editoriales. Formación y consultoría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438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TdlLearning</a:t>
            </a:r>
            <a:r>
              <a:rPr lang="es-ES" dirty="0" smtClean="0"/>
              <a:t>. Cursos</a:t>
            </a:r>
            <a:r>
              <a:rPr lang="es-ES" baseline="0" dirty="0" smtClean="0"/>
              <a:t> de inteligencia empresarial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969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TdlLearning</a:t>
            </a:r>
            <a:r>
              <a:rPr lang="es-ES" dirty="0" smtClean="0"/>
              <a:t>. Cursos</a:t>
            </a:r>
            <a:r>
              <a:rPr lang="es-ES" baseline="0" dirty="0" smtClean="0"/>
              <a:t> de inteligencia empresarial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969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s-E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partners</a:t>
            </a: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colaboradores y clientes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1CD7C-7A33-4CA0-BB26-A612BC53BFE5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73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82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3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13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95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86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7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526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0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117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99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163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05/06/2013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51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11" Type="http://schemas.openxmlformats.org/officeDocument/2006/relationships/image" Target="../media/image17.jpeg"/><Relationship Id="rId5" Type="http://schemas.openxmlformats.org/officeDocument/2006/relationships/image" Target="../media/image11.png"/><Relationship Id="rId10" Type="http://schemas.openxmlformats.org/officeDocument/2006/relationships/image" Target="../media/image16.jpeg"/><Relationship Id="rId4" Type="http://schemas.openxmlformats.org/officeDocument/2006/relationships/image" Target="../media/image7.jpe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39" y="908720"/>
            <a:ext cx="3600208" cy="2304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0" y="61653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i="1" dirty="0" smtClean="0">
                <a:solidFill>
                  <a:srgbClr val="00ABC5"/>
                </a:solidFill>
              </a:rPr>
              <a:t>III Jornadas – Taller de formación sobre libro electrónico</a:t>
            </a:r>
            <a:endParaRPr lang="es-ES" sz="2800" i="1" dirty="0">
              <a:solidFill>
                <a:srgbClr val="00ABC5"/>
              </a:solidFill>
            </a:endParaRPr>
          </a:p>
        </p:txBody>
      </p:sp>
      <p:pic>
        <p:nvPicPr>
          <p:cNvPr id="1026" name="Picture 2" descr="Mi 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013" y="1130121"/>
            <a:ext cx="20955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6512" y="371703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i="1" dirty="0" smtClean="0">
                <a:solidFill>
                  <a:srgbClr val="00ABC5"/>
                </a:solidFill>
              </a:rPr>
              <a:t>Adaptación Editorial </a:t>
            </a:r>
          </a:p>
          <a:p>
            <a:pPr algn="ctr"/>
            <a:r>
              <a:rPr lang="es-ES" sz="4800" i="1" dirty="0" smtClean="0">
                <a:solidFill>
                  <a:srgbClr val="00ABC5"/>
                </a:solidFill>
              </a:rPr>
              <a:t>a las Nuevas Tecnologías</a:t>
            </a:r>
            <a:endParaRPr lang="es-ES" sz="4800" i="1" dirty="0">
              <a:solidFill>
                <a:srgbClr val="00AB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Puntos para el debate.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rgbClr val="728599"/>
                </a:solidFill>
              </a:rPr>
              <a:t>Del libro publicado por el Laboratorio de ideas sobre el libro. “</a:t>
            </a:r>
            <a:r>
              <a:rPr lang="es-ES" b="1" dirty="0" smtClean="0">
                <a:solidFill>
                  <a:srgbClr val="728599"/>
                </a:solidFill>
              </a:rPr>
              <a:t>La gran transformación. Panorama del sector del libro en España 2012-2015” </a:t>
            </a:r>
          </a:p>
          <a:p>
            <a:pPr marL="0" indent="0">
              <a:buNone/>
            </a:pPr>
            <a:endParaRPr lang="es-ES" b="1" dirty="0" smtClean="0">
              <a:solidFill>
                <a:srgbClr val="728599"/>
              </a:solidFill>
            </a:endParaRPr>
          </a:p>
          <a:p>
            <a:r>
              <a:rPr lang="es-ES" dirty="0" smtClean="0">
                <a:solidFill>
                  <a:srgbClr val="728599"/>
                </a:solidFill>
              </a:rPr>
              <a:t>¿</a:t>
            </a:r>
            <a:r>
              <a:rPr lang="es-ES" dirty="0">
                <a:solidFill>
                  <a:srgbClr val="728599"/>
                </a:solidFill>
              </a:rPr>
              <a:t>Qué necesitan los textos universitarios para resultar más acordes a los nuevos métodos de aprendizaje? </a:t>
            </a:r>
          </a:p>
          <a:p>
            <a:r>
              <a:rPr lang="es-ES" dirty="0">
                <a:solidFill>
                  <a:srgbClr val="728599"/>
                </a:solidFill>
              </a:rPr>
              <a:t>¿Es realmente posible un sistema de precio fijo para el libro digital</a:t>
            </a:r>
            <a:r>
              <a:rPr lang="es-ES" dirty="0" smtClean="0">
                <a:solidFill>
                  <a:srgbClr val="728599"/>
                </a:solidFill>
              </a:rPr>
              <a:t>?</a:t>
            </a:r>
            <a:endParaRPr lang="es-ES" dirty="0">
              <a:solidFill>
                <a:srgbClr val="728599"/>
              </a:solidFill>
            </a:endParaRPr>
          </a:p>
          <a:p>
            <a:r>
              <a:rPr lang="es-ES" dirty="0">
                <a:solidFill>
                  <a:srgbClr val="728599"/>
                </a:solidFill>
              </a:rPr>
              <a:t>¿Están dispuestos los autores a aceptar fórmulas de remuneración distintas a las de un porcentaje del precio de venta al público</a:t>
            </a:r>
            <a:r>
              <a:rPr lang="es-ES" dirty="0">
                <a:solidFill>
                  <a:srgbClr val="728599"/>
                </a:solidFill>
              </a:rPr>
              <a:t>? Problemática lenguas/autonomías/tiradas/precio</a:t>
            </a:r>
            <a:r>
              <a:rPr lang="es-ES" dirty="0" smtClean="0">
                <a:solidFill>
                  <a:srgbClr val="728599"/>
                </a:solidFill>
              </a:rPr>
              <a:t>.</a:t>
            </a:r>
            <a:endParaRPr lang="es-ES" dirty="0">
              <a:solidFill>
                <a:srgbClr val="728599"/>
              </a:solidFill>
            </a:endParaRPr>
          </a:p>
          <a:p>
            <a:r>
              <a:rPr lang="es-ES" dirty="0">
                <a:solidFill>
                  <a:srgbClr val="728599"/>
                </a:solidFill>
              </a:rPr>
              <a:t>Mejoras en la facilidad de acceso a los contenidos. </a:t>
            </a:r>
            <a:r>
              <a:rPr lang="es-ES" dirty="0" smtClean="0">
                <a:solidFill>
                  <a:srgbClr val="728599"/>
                </a:solidFill>
              </a:rPr>
              <a:t> </a:t>
            </a:r>
            <a:r>
              <a:rPr lang="es-ES" dirty="0" smtClean="0">
                <a:solidFill>
                  <a:srgbClr val="728599"/>
                </a:solidFill>
              </a:rPr>
              <a:t>¿</a:t>
            </a:r>
            <a:r>
              <a:rPr lang="es-ES" dirty="0">
                <a:solidFill>
                  <a:srgbClr val="728599"/>
                </a:solidFill>
              </a:rPr>
              <a:t>Los nuevos tipos de contenidos fomentan nuevas formas de lectura</a:t>
            </a:r>
            <a:r>
              <a:rPr lang="es-ES" dirty="0" smtClean="0">
                <a:solidFill>
                  <a:srgbClr val="728599"/>
                </a:solidFill>
              </a:rPr>
              <a:t>?</a:t>
            </a:r>
            <a:endParaRPr lang="es-ES" dirty="0">
              <a:solidFill>
                <a:srgbClr val="728599"/>
              </a:solidFill>
            </a:endParaRPr>
          </a:p>
          <a:p>
            <a:r>
              <a:rPr lang="es-ES" dirty="0">
                <a:solidFill>
                  <a:srgbClr val="728599"/>
                </a:solidFill>
              </a:rPr>
              <a:t>La adaptación a los nuevos modelos de negocio (papel versus digital). Rentabilidad de los nuevos modelos de negocio para las estructuras </a:t>
            </a:r>
            <a:r>
              <a:rPr lang="es-ES" dirty="0" smtClean="0">
                <a:solidFill>
                  <a:srgbClr val="728599"/>
                </a:solidFill>
              </a:rPr>
              <a:t>tradicionales</a:t>
            </a:r>
            <a:endParaRPr lang="es-ES" dirty="0">
              <a:solidFill>
                <a:srgbClr val="728599"/>
              </a:solidFill>
            </a:endParaRPr>
          </a:p>
          <a:p>
            <a:r>
              <a:rPr lang="es-ES" dirty="0" smtClean="0">
                <a:solidFill>
                  <a:srgbClr val="728599"/>
                </a:solidFill>
              </a:rPr>
              <a:t>Necesidad </a:t>
            </a:r>
            <a:r>
              <a:rPr lang="es-ES" dirty="0">
                <a:solidFill>
                  <a:srgbClr val="728599"/>
                </a:solidFill>
              </a:rPr>
              <a:t>de formación reglada y cualificada en el sector: ¿«Academia del Libro</a:t>
            </a:r>
            <a:r>
              <a:rPr lang="es-ES" dirty="0" smtClean="0">
                <a:solidFill>
                  <a:srgbClr val="728599"/>
                </a:solidFill>
              </a:rPr>
              <a:t>»?</a:t>
            </a:r>
            <a:endParaRPr lang="es-ES" dirty="0">
              <a:solidFill>
                <a:srgbClr val="728599"/>
              </a:solidFill>
            </a:endParaRP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477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84" y="116632"/>
            <a:ext cx="3037678" cy="1944000"/>
          </a:xfrm>
          <a:prstGeom prst="rect">
            <a:avLst/>
          </a:prstGeom>
        </p:spPr>
      </p:pic>
      <p:pic>
        <p:nvPicPr>
          <p:cNvPr id="1026" name="Picture 2" descr="Mi 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822" y="116632"/>
            <a:ext cx="2530650" cy="19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45818" y="220680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i="1" dirty="0" smtClean="0">
                <a:solidFill>
                  <a:srgbClr val="00ABC5"/>
                </a:solidFill>
              </a:rPr>
              <a:t>www.tecnologiadellibro.com</a:t>
            </a:r>
          </a:p>
          <a:p>
            <a:pPr algn="ctr"/>
            <a:endParaRPr lang="es-ES" sz="2400" i="1" dirty="0">
              <a:solidFill>
                <a:srgbClr val="00ABC5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801336" y="3501008"/>
            <a:ext cx="7587088" cy="22467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00ABC5"/>
                </a:solidFill>
              </a:rPr>
              <a:t>Oscar García-Rama García</a:t>
            </a:r>
          </a:p>
          <a:p>
            <a:pPr algn="ctr"/>
            <a:r>
              <a:rPr lang="es-ES" sz="2800" i="1" dirty="0">
                <a:solidFill>
                  <a:srgbClr val="00ABC5"/>
                </a:solidFill>
              </a:rPr>
              <a:t>ogarcia@tecnologiadellibro.com</a:t>
            </a:r>
          </a:p>
          <a:p>
            <a:pPr algn="ctr"/>
            <a:r>
              <a:rPr lang="es-ES" sz="2800" dirty="0" err="1" smtClean="0">
                <a:solidFill>
                  <a:srgbClr val="00ABC5"/>
                </a:solidFill>
              </a:rPr>
              <a:t>Telf</a:t>
            </a:r>
            <a:r>
              <a:rPr lang="es-ES" sz="2800" dirty="0" smtClean="0">
                <a:solidFill>
                  <a:srgbClr val="00ABC5"/>
                </a:solidFill>
              </a:rPr>
              <a:t>: +34 91 533 27 04</a:t>
            </a:r>
          </a:p>
          <a:p>
            <a:pPr algn="ctr"/>
            <a:r>
              <a:rPr lang="es-ES" sz="2800" dirty="0" smtClean="0">
                <a:solidFill>
                  <a:srgbClr val="00ABC5"/>
                </a:solidFill>
              </a:rPr>
              <a:t>C/Ríos Rosas 44-A 3º</a:t>
            </a:r>
          </a:p>
          <a:p>
            <a:pPr algn="ctr"/>
            <a:r>
              <a:rPr lang="es-ES" sz="2800" dirty="0" smtClean="0">
                <a:solidFill>
                  <a:srgbClr val="00ABC5"/>
                </a:solidFill>
              </a:rPr>
              <a:t>28003 Madrid</a:t>
            </a:r>
          </a:p>
        </p:txBody>
      </p:sp>
    </p:spTree>
    <p:extLst>
      <p:ext uri="{BB962C8B-B14F-4D97-AF65-F5344CB8AC3E}">
        <p14:creationId xmlns:p14="http://schemas.microsoft.com/office/powerpoint/2010/main" val="313904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952" y="4109391"/>
            <a:ext cx="2282400" cy="1455714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519" y="1017000"/>
            <a:ext cx="3768963" cy="24120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886" y="4106767"/>
            <a:ext cx="2282883" cy="146096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06767"/>
            <a:ext cx="2282883" cy="14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Formación. Contenidos</a:t>
            </a:r>
            <a:endParaRPr lang="es-ES" dirty="0">
              <a:solidFill>
                <a:srgbClr val="00ABC5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728599"/>
                </a:solidFill>
              </a:rPr>
              <a:t>Contenidos propios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Universidades y departamentos de investigación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Formación de nivel avanzado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Certificación oficial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Cursos intensivos, prácticos, efectivos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Cursos de inteligencia empresarial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www.tdlformacion.com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193879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Formación. Plataforma</a:t>
            </a:r>
            <a:endParaRPr lang="es-ES" dirty="0">
              <a:solidFill>
                <a:srgbClr val="00ABC5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28599"/>
                </a:solidFill>
              </a:rPr>
              <a:t>Plataforma de formación propia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La importancia de la clase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Trabajo en grupo y trabajo colaborativo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El papel del profesor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Personalización del aprendizaje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Material para el alumno. Material 2.0</a:t>
            </a:r>
            <a:endParaRPr lang="es-ES" dirty="0">
              <a:solidFill>
                <a:srgbClr val="728599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193879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4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Servicios editoriales</a:t>
            </a:r>
            <a:endParaRPr lang="es-ES" dirty="0">
              <a:solidFill>
                <a:srgbClr val="00ABC5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28599"/>
                </a:solidFill>
              </a:rPr>
              <a:t>Ciclo completo editorial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193879" cy="1404000"/>
          </a:xfrm>
          <a:prstGeom prst="rect">
            <a:avLst/>
          </a:prstGeom>
        </p:spPr>
      </p:pic>
      <p:pic>
        <p:nvPicPr>
          <p:cNvPr id="2051" name="Picture 3" descr="C:\Users\Oscar\Dropbox\TDL\tecnologia del libro\desayuno-distriforma\graficaDigit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68" y="2624032"/>
            <a:ext cx="3960000" cy="342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Oscar\Dropbox\TDL\tecnologia del libro\desayuno-distriforma\graficaTradicion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472" y="2624032"/>
            <a:ext cx="3960000" cy="342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3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28599"/>
                </a:solidFill>
              </a:rPr>
              <a:t>Consultoría editorial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Gestión del cambio al medio digital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Asesoría y gestión de proveedores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Asesoría y políticas de precio</a:t>
            </a:r>
          </a:p>
          <a:p>
            <a:r>
              <a:rPr lang="es-ES" dirty="0" smtClean="0">
                <a:solidFill>
                  <a:srgbClr val="728599"/>
                </a:solidFill>
              </a:rPr>
              <a:t>Formación en nuevas tecnologías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Maquetación y producción digital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Introducción al libro digital</a:t>
            </a:r>
          </a:p>
          <a:p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193879" cy="1404000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Servicios editoriales</a:t>
            </a:r>
            <a:endParaRPr lang="es-ES" dirty="0">
              <a:solidFill>
                <a:srgbClr val="00AB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Servicios editoriales</a:t>
            </a:r>
            <a:endParaRPr lang="es-ES" dirty="0">
              <a:solidFill>
                <a:srgbClr val="00ABC5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28599"/>
                </a:solidFill>
              </a:rPr>
              <a:t>Distribución editorial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Portal propio especializado</a:t>
            </a:r>
          </a:p>
          <a:p>
            <a:pPr lvl="2"/>
            <a:r>
              <a:rPr lang="es-ES" dirty="0" smtClean="0">
                <a:solidFill>
                  <a:srgbClr val="728599"/>
                </a:solidFill>
              </a:rPr>
              <a:t>www.tdlshop.com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Acuerdos con terceros (e-distribución)</a:t>
            </a:r>
          </a:p>
          <a:p>
            <a:pPr lvl="2"/>
            <a:r>
              <a:rPr lang="es-ES" dirty="0" smtClean="0">
                <a:solidFill>
                  <a:srgbClr val="728599"/>
                </a:solidFill>
              </a:rPr>
              <a:t>Integración con terceras tiendas</a:t>
            </a:r>
          </a:p>
          <a:p>
            <a:pPr lvl="2"/>
            <a:r>
              <a:rPr lang="es-ES" dirty="0" smtClean="0">
                <a:solidFill>
                  <a:srgbClr val="728599"/>
                </a:solidFill>
              </a:rPr>
              <a:t>Apple, Google y Microsoft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Comunidad y entorno consumidor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Nuevas vías de distribución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193879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Servicios editoriales</a:t>
            </a:r>
            <a:endParaRPr lang="es-ES" dirty="0">
              <a:solidFill>
                <a:srgbClr val="00ABC5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28599"/>
                </a:solidFill>
              </a:rPr>
              <a:t>Innovación editorial</a:t>
            </a:r>
            <a:endParaRPr lang="es-ES" dirty="0">
              <a:solidFill>
                <a:srgbClr val="728599"/>
              </a:solidFill>
            </a:endParaRP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Epub3 con contenidos dinámicos avanzados, enriquecimiento de contenidos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Venta de libros por capítulos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Convivencia y equilibrio entre libros en papel y digital</a:t>
            </a:r>
          </a:p>
          <a:p>
            <a:pPr lvl="1"/>
            <a:r>
              <a:rPr lang="es-ES" dirty="0" smtClean="0">
                <a:solidFill>
                  <a:srgbClr val="728599"/>
                </a:solidFill>
              </a:rPr>
              <a:t>Rentabilidad y optimización de procesos en la cadena de valor del libro; optimización de la venta y mejora en los procesos de envío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193879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179" y="2195110"/>
            <a:ext cx="2880000" cy="726050"/>
          </a:xfr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193879" cy="1404000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ABC5"/>
                </a:solidFill>
              </a:rPr>
              <a:t>Socios y clientes</a:t>
            </a:r>
            <a:endParaRPr lang="es-ES" dirty="0">
              <a:solidFill>
                <a:srgbClr val="00ABC5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708" y="2510848"/>
            <a:ext cx="3167961" cy="86400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80" y="2060848"/>
            <a:ext cx="918750" cy="900000"/>
          </a:xfrm>
          <a:prstGeom prst="rect">
            <a:avLst/>
          </a:prstGeom>
        </p:spPr>
      </p:pic>
      <p:pic>
        <p:nvPicPr>
          <p:cNvPr id="3074" name="Picture 2" descr="C:\Users\Oscar\Dropbox\propuestas\Creanto\theValley\logo-thevalley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179" y="3573016"/>
            <a:ext cx="1596000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Oscar\Dropbox\propuestas\esade\esadeurll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400" y="5229200"/>
            <a:ext cx="185890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://telefonosatencion.org/wp-content/uploads/sites/4/2013/02/telefono-atencion-clientes-editorial-cep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5634"/>
            <a:ext cx="27432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http://tiendas.fnac.es/bilbao-alameda/files/2012/11/appl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483" y="5193200"/>
            <a:ext cx="725654" cy="7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http://www.siglacomunicacion.com/wp-content/uploads/2012/12/new-google-logo-o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24" y="3709377"/>
            <a:ext cx="2265512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http://www.peef.org.pk/images/microsoft-logo__111129012732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874" y="3951016"/>
            <a:ext cx="3130526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5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433</Words>
  <Application>Microsoft Office PowerPoint</Application>
  <PresentationFormat>Presentación en pantalla (4:3)</PresentationFormat>
  <Paragraphs>87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Formación. Contenidos</vt:lpstr>
      <vt:lpstr>Formación. Plataforma</vt:lpstr>
      <vt:lpstr>Servicios editoriales</vt:lpstr>
      <vt:lpstr>Servicios editoriales</vt:lpstr>
      <vt:lpstr>Servicios editoriales</vt:lpstr>
      <vt:lpstr>Servicios editoriales</vt:lpstr>
      <vt:lpstr>Socios y clientes</vt:lpstr>
      <vt:lpstr>Puntos para el debate.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25</cp:revision>
  <dcterms:created xsi:type="dcterms:W3CDTF">2013-06-05T09:14:24Z</dcterms:created>
  <dcterms:modified xsi:type="dcterms:W3CDTF">2013-06-05T15:58:19Z</dcterms:modified>
</cp:coreProperties>
</file>