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9" r:id="rId2"/>
    <p:sldId id="343" r:id="rId3"/>
    <p:sldId id="345" r:id="rId4"/>
    <p:sldId id="346" r:id="rId5"/>
    <p:sldId id="347" r:id="rId6"/>
    <p:sldId id="341" r:id="rId7"/>
    <p:sldId id="331" r:id="rId8"/>
    <p:sldId id="342" r:id="rId9"/>
    <p:sldId id="348" r:id="rId10"/>
    <p:sldId id="351" r:id="rId11"/>
    <p:sldId id="352" r:id="rId12"/>
    <p:sldId id="353" r:id="rId13"/>
    <p:sldId id="356" r:id="rId14"/>
    <p:sldId id="358" r:id="rId15"/>
    <p:sldId id="354" r:id="rId16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111" d="100"/>
          <a:sy n="111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8F88C59-319B-4332-9A1D-2A62CFCB00D8}" type="datetimeFigureOut">
              <a:rPr lang="es-ES" smtClean="0"/>
              <a:pPr/>
              <a:t>05/06/2013</a:t>
            </a:fld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16A41B8-7DC3-4DB6-84E4-E105629EAA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319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968B300D-05F0-4B43-940D-46DED5A791AD}" type="datetimeFigureOut">
              <a:rPr/>
              <a:pPr/>
              <a:t>30/6/2006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9B26CD33-4337-4529-948A-94F6960B2374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50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s-ES"/>
            </a:lvl1pPr>
            <a:extLst/>
          </a:lstStyle>
          <a:p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/>
            </a:pPr>
            <a:endParaRPr kumimoji="0" lang="es-ES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la fecha y otros detalles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4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vertical y 2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30/6/2006</a:t>
            </a:fld>
            <a:endParaRPr kumimoji="0" lang="es-E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izontal (pantalla comple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s-ES" i="0"/>
              <a:t>Haga clic en el icono</a:t>
            </a:r>
            <a:r>
              <a:rPr kumimoji="0" lang="es-ES" i="0" baseline="0"/>
              <a:t> para agregar </a:t>
            </a:r>
            <a:r>
              <a:rPr kumimoji="0" lang="es-ES" i="0"/>
              <a:t>una imagen a página completa</a:t>
            </a:r>
            <a:endParaRPr kumimoji="0" lang="es-ES" i="0" baseline="0"/>
          </a:p>
          <a:p>
            <a:pPr marL="0" marR="0" indent="0"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es-ES" baseline="0"/>
            </a:lvl1pPr>
            <a:extLst/>
          </a:lstStyle>
          <a:p>
            <a:r>
              <a:rPr kumimoji="0" lang="es-ES"/>
              <a:t>Haga clic para agregar el título de la sección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es-ES" sz="1800"/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05/06/2013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s-ES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es-ES">
          <a:solidFill>
            <a:schemeClr val="tx2"/>
          </a:solidFill>
        </a:defRPr>
      </a:lvl2pPr>
      <a:lvl3pPr eaLnBrk="1" latinLnBrk="0" hangingPunct="1">
        <a:defRPr kumimoji="0" lang="es-ES">
          <a:solidFill>
            <a:schemeClr val="tx2"/>
          </a:solidFill>
        </a:defRPr>
      </a:lvl3pPr>
      <a:lvl4pPr eaLnBrk="1" latinLnBrk="0" hangingPunct="1">
        <a:defRPr kumimoji="0" lang="es-ES">
          <a:solidFill>
            <a:schemeClr val="tx2"/>
          </a:solidFill>
        </a:defRPr>
      </a:lvl4pPr>
      <a:lvl5pPr eaLnBrk="1" latinLnBrk="0" hangingPunct="1">
        <a:defRPr kumimoji="0" lang="es-ES">
          <a:solidFill>
            <a:schemeClr val="tx2"/>
          </a:solidFill>
        </a:defRPr>
      </a:lvl5pPr>
      <a:lvl6pPr eaLnBrk="1" latinLnBrk="0" hangingPunct="1">
        <a:defRPr kumimoji="0" lang="es-ES">
          <a:solidFill>
            <a:schemeClr val="tx2"/>
          </a:solidFill>
        </a:defRPr>
      </a:lvl6pPr>
      <a:lvl7pPr eaLnBrk="1" latinLnBrk="0" hangingPunct="1">
        <a:defRPr kumimoji="0" lang="es-ES">
          <a:solidFill>
            <a:schemeClr val="tx2"/>
          </a:solidFill>
        </a:defRPr>
      </a:lvl7pPr>
      <a:lvl8pPr eaLnBrk="1" latinLnBrk="0" hangingPunct="1">
        <a:defRPr kumimoji="0" lang="es-ES">
          <a:solidFill>
            <a:schemeClr val="tx2"/>
          </a:solidFill>
        </a:defRPr>
      </a:lvl8pPr>
      <a:lvl9pPr eaLnBrk="1" latinLnBrk="0" hangingPunct="1">
        <a:defRPr kumimoji="0" lang="es-ES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es-ES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es-ES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ole.xebook.es/login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nsole.xebook.e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cielo</a:t>
            </a:r>
            <a:endParaRPr lang="es-ES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Experiencia desde Ediciones Universidad de Salamanca</a:t>
            </a:r>
            <a:endParaRPr lang="es-ES" dirty="0"/>
          </a:p>
        </p:txBody>
      </p:sp>
      <p:pic>
        <p:nvPicPr>
          <p:cNvPr id="4098" name="Picture 2" descr="C:\Users\Raquel\Desktop\Ediciones con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76497"/>
            <a:ext cx="2448272" cy="1978785"/>
          </a:xfrm>
          <a:prstGeom prst="roundRect">
            <a:avLst>
              <a:gd name="adj" fmla="val 26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bibliotecas.usal.es/docs/img/cielo_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57632"/>
            <a:ext cx="2474912" cy="1961649"/>
          </a:xfrm>
          <a:prstGeom prst="roundRect">
            <a:avLst>
              <a:gd name="adj" fmla="val 44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323528" y="4581128"/>
            <a:ext cx="8439472" cy="1819672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s-ES" dirty="0" smtClean="0"/>
              <a:t>En </a:t>
            </a:r>
            <a:r>
              <a:rPr lang="es-ES" i="1" dirty="0" smtClean="0"/>
              <a:t>&gt;&gt;</a:t>
            </a:r>
            <a:r>
              <a:rPr lang="es-ES" i="1" dirty="0" smtClean="0">
                <a:solidFill>
                  <a:srgbClr val="CC0000"/>
                </a:solidFill>
              </a:rPr>
              <a:t>cargas</a:t>
            </a:r>
            <a:r>
              <a:rPr lang="es-ES" i="1" dirty="0" smtClean="0"/>
              <a:t>&gt;&gt;</a:t>
            </a:r>
            <a:r>
              <a:rPr lang="es-ES" i="1" dirty="0" err="1" smtClean="0">
                <a:solidFill>
                  <a:srgbClr val="CC0000"/>
                </a:solidFill>
              </a:rPr>
              <a:t>ebook</a:t>
            </a:r>
            <a:endParaRPr lang="es-ES" i="1" dirty="0" smtClean="0">
              <a:solidFill>
                <a:srgbClr val="CC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/>
              <a:t>Subimos colección (prefinidas en </a:t>
            </a:r>
            <a:r>
              <a:rPr lang="es-ES" i="1" dirty="0" smtClean="0"/>
              <a:t>gestión&gt;&gt;gestión de colecciones)</a:t>
            </a:r>
            <a:endParaRPr lang="es-E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/>
              <a:t>Subimos libro-e/s (</a:t>
            </a:r>
            <a:r>
              <a:rPr lang="es-ES" dirty="0" err="1" smtClean="0"/>
              <a:t>epup</a:t>
            </a:r>
            <a:r>
              <a:rPr lang="es-ES" dirty="0" smtClean="0"/>
              <a:t>, </a:t>
            </a:r>
            <a:r>
              <a:rPr lang="es-ES" dirty="0" err="1" smtClean="0"/>
              <a:t>pdf</a:t>
            </a:r>
            <a:r>
              <a:rPr lang="es-ES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/>
              <a:t>Le damos a </a:t>
            </a:r>
            <a:r>
              <a:rPr lang="es-ES" i="1" dirty="0" err="1" smtClean="0"/>
              <a:t>start</a:t>
            </a:r>
            <a:endParaRPr lang="es-ES" i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323528" y="4581128"/>
            <a:ext cx="8439472" cy="1819672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s-ES" dirty="0" smtClean="0"/>
              <a:t>En </a:t>
            </a:r>
            <a:r>
              <a:rPr lang="es-ES" i="1" dirty="0" smtClean="0"/>
              <a:t>&gt;&gt;cargas&gt;&gt;</a:t>
            </a:r>
            <a:r>
              <a:rPr lang="es-ES" i="1" dirty="0" smtClean="0">
                <a:solidFill>
                  <a:srgbClr val="FF0000"/>
                </a:solidFill>
              </a:rPr>
              <a:t>Metadatos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/>
              <a:t>Introducimos una </a:t>
            </a:r>
            <a:r>
              <a:rPr lang="es-ES" dirty="0" smtClean="0">
                <a:solidFill>
                  <a:srgbClr val="FF0000"/>
                </a:solidFill>
              </a:rPr>
              <a:t>descripción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/>
              <a:t>Subimos los metadatos (</a:t>
            </a:r>
            <a:r>
              <a:rPr lang="es-ES" dirty="0" smtClean="0">
                <a:solidFill>
                  <a:srgbClr val="FF0000"/>
                </a:solidFill>
              </a:rPr>
              <a:t>ONIX</a:t>
            </a:r>
            <a:r>
              <a:rPr lang="es-ES" dirty="0" smtClean="0"/>
              <a:t>, </a:t>
            </a:r>
            <a:r>
              <a:rPr lang="es-ES" dirty="0" err="1" smtClean="0"/>
              <a:t>DublinCore</a:t>
            </a:r>
            <a:r>
              <a:rPr lang="es-ES" dirty="0" smtClean="0"/>
              <a:t>, Marc, </a:t>
            </a:r>
            <a:r>
              <a:rPr lang="es-ES" dirty="0" err="1" smtClean="0"/>
              <a:t>MarcXML</a:t>
            </a:r>
            <a:r>
              <a:rPr lang="es-ES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/>
              <a:t>Le damos a </a:t>
            </a:r>
            <a:r>
              <a:rPr lang="es-ES" i="1" dirty="0" err="1" smtClean="0"/>
              <a:t>start</a:t>
            </a:r>
            <a:endParaRPr lang="es-ES" i="1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323528" y="4581128"/>
            <a:ext cx="8439472" cy="1819672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s-ES" dirty="0" smtClean="0"/>
              <a:t>En </a:t>
            </a:r>
            <a:r>
              <a:rPr lang="es-ES" i="1" dirty="0" smtClean="0"/>
              <a:t>&gt;&gt;gestión&gt;&gt;</a:t>
            </a:r>
            <a:r>
              <a:rPr lang="es-ES" i="1" dirty="0" err="1" smtClean="0">
                <a:solidFill>
                  <a:srgbClr val="FF0000"/>
                </a:solidFill>
              </a:rPr>
              <a:t>ebook</a:t>
            </a:r>
            <a:endParaRPr lang="es-ES" i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>
                <a:solidFill>
                  <a:srgbClr val="FF0000"/>
                </a:solidFill>
              </a:rPr>
              <a:t>editar</a:t>
            </a:r>
            <a:r>
              <a:rPr lang="es-ES" dirty="0" smtClean="0"/>
              <a:t> </a:t>
            </a:r>
            <a:r>
              <a:rPr lang="es-ES" dirty="0" err="1" smtClean="0"/>
              <a:t>ebook</a:t>
            </a:r>
            <a:endParaRPr lang="es-E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/>
              <a:t>editar </a:t>
            </a:r>
            <a:r>
              <a:rPr lang="es-ES" dirty="0" smtClean="0">
                <a:solidFill>
                  <a:srgbClr val="FF0000"/>
                </a:solidFill>
              </a:rPr>
              <a:t>metadatos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>
                <a:solidFill>
                  <a:srgbClr val="FF0000"/>
                </a:solidFill>
              </a:rPr>
              <a:t>leer</a:t>
            </a:r>
            <a:endParaRPr lang="es-ES" i="1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648072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3960" y="908720"/>
            <a:ext cx="5400040" cy="3375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4139952" y="1340768"/>
            <a:ext cx="4546848" cy="49838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Un modo de </a:t>
            </a:r>
            <a:r>
              <a:rPr lang="es-ES" dirty="0" smtClean="0">
                <a:solidFill>
                  <a:srgbClr val="FF0000"/>
                </a:solidFill>
              </a:rPr>
              <a:t>búsqueda avanzado </a:t>
            </a:r>
            <a:r>
              <a:rPr lang="es-ES" dirty="0" smtClean="0"/>
              <a:t>que permita al lector filtrar libros por formato de préstamo (</a:t>
            </a:r>
            <a:r>
              <a:rPr lang="es-ES" dirty="0" err="1" smtClean="0"/>
              <a:t>pdf</a:t>
            </a:r>
            <a:r>
              <a:rPr lang="es-ES" dirty="0" smtClean="0"/>
              <a:t> o bien ePub).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Que permita a los lectores </a:t>
            </a:r>
            <a:r>
              <a:rPr lang="es-ES" dirty="0" smtClean="0">
                <a:solidFill>
                  <a:srgbClr val="FF0000"/>
                </a:solidFill>
              </a:rPr>
              <a:t>compartir en redes sociales </a:t>
            </a:r>
            <a:r>
              <a:rPr lang="es-ES" dirty="0" smtClean="0"/>
              <a:t>(Facebook, </a:t>
            </a:r>
            <a:r>
              <a:rPr lang="es-ES" dirty="0" err="1" smtClean="0"/>
              <a:t>Twiter</a:t>
            </a:r>
            <a:r>
              <a:rPr lang="es-ES" dirty="0" smtClean="0"/>
              <a:t>, etc.), subrayados, comentarios, etc.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FF0000"/>
                </a:solidFill>
              </a:rPr>
              <a:t> Ya guarda los comentarios </a:t>
            </a:r>
            <a:r>
              <a:rPr lang="es-ES" dirty="0" smtClean="0"/>
              <a:t>en distintos períodos de préstamo de una vez para la siguiente.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Te ha de permitir la </a:t>
            </a:r>
            <a:r>
              <a:rPr lang="es-ES" dirty="0" smtClean="0">
                <a:solidFill>
                  <a:srgbClr val="FF0000"/>
                </a:solidFill>
              </a:rPr>
              <a:t>exportación de los comentarios </a:t>
            </a:r>
            <a:r>
              <a:rPr lang="es-ES" dirty="0" smtClean="0"/>
              <a:t>y anotación de los libros prestados (por ejemplo, a procesadores de texto).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s-ES" dirty="0" smtClean="0"/>
              <a:t>Qué echamos en falta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9" y="1544368"/>
            <a:ext cx="3937114" cy="2460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4139952" y="1052736"/>
            <a:ext cx="4546848" cy="5271864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sz="3800" dirty="0" smtClean="0"/>
              <a:t> </a:t>
            </a:r>
            <a:r>
              <a:rPr lang="es-ES" sz="3800" dirty="0" smtClean="0">
                <a:solidFill>
                  <a:srgbClr val="FF0000"/>
                </a:solidFill>
              </a:rPr>
              <a:t>Calidad</a:t>
            </a:r>
            <a:r>
              <a:rPr lang="es-ES" sz="3800" dirty="0" smtClean="0"/>
              <a:t> y lectura/préstamo en la </a:t>
            </a:r>
            <a:r>
              <a:rPr lang="es-ES" sz="3800" dirty="0" smtClean="0">
                <a:solidFill>
                  <a:srgbClr val="FF0000"/>
                </a:solidFill>
              </a:rPr>
              <a:t>nube</a:t>
            </a:r>
            <a:r>
              <a:rPr lang="es-ES" sz="3800" dirty="0" smtClean="0"/>
              <a:t> (o </a:t>
            </a:r>
            <a:r>
              <a:rPr lang="es-ES" sz="3800" dirty="0" smtClean="0"/>
              <a:t>en el «cielo»): </a:t>
            </a:r>
            <a:endParaRPr lang="es-ES" sz="3800" dirty="0" smtClean="0"/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El </a:t>
            </a:r>
            <a:r>
              <a:rPr lang="es-ES" dirty="0" smtClean="0">
                <a:solidFill>
                  <a:srgbClr val="FF0000"/>
                </a:solidFill>
              </a:rPr>
              <a:t>pdf NO pierde calidad </a:t>
            </a:r>
            <a:r>
              <a:rPr lang="es-ES" dirty="0" smtClean="0"/>
              <a:t>en la lectura en pantalla de un ordenador mediante el visor implementado por </a:t>
            </a:r>
            <a:r>
              <a:rPr lang="es-ES" dirty="0" err="1" smtClean="0"/>
              <a:t>Xercode</a:t>
            </a:r>
            <a:r>
              <a:rPr lang="es-E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El </a:t>
            </a:r>
            <a:r>
              <a:rPr lang="es-ES" dirty="0" smtClean="0">
                <a:solidFill>
                  <a:srgbClr val="FF0000"/>
                </a:solidFill>
              </a:rPr>
              <a:t>ePub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pierde de calidad</a:t>
            </a:r>
            <a:r>
              <a:rPr lang="es-ES" dirty="0" smtClean="0"/>
              <a:t> en la lectura en pantalla de un </a:t>
            </a:r>
            <a:r>
              <a:rPr lang="es-ES" dirty="0" smtClean="0"/>
              <a:t>ordenador/tabletas/e-</a:t>
            </a:r>
            <a:r>
              <a:rPr lang="es-ES" dirty="0" err="1" smtClean="0"/>
              <a:t>reader</a:t>
            </a:r>
            <a:r>
              <a:rPr lang="es-ES" dirty="0" smtClean="0"/>
              <a:t> </a:t>
            </a:r>
            <a:r>
              <a:rPr lang="es-ES" dirty="0" smtClean="0"/>
              <a:t>en el </a:t>
            </a:r>
            <a:r>
              <a:rPr lang="es-ES" dirty="0" smtClean="0">
                <a:solidFill>
                  <a:srgbClr val="FF0000"/>
                </a:solidFill>
              </a:rPr>
              <a:t>ACTUAL visor </a:t>
            </a:r>
            <a:r>
              <a:rPr lang="es-ES" dirty="0" smtClean="0"/>
              <a:t>implementado por </a:t>
            </a:r>
            <a:r>
              <a:rPr lang="es-ES" dirty="0" err="1" smtClean="0"/>
              <a:t>Xercode</a:t>
            </a:r>
            <a:r>
              <a:rPr lang="es-ES" dirty="0" smtClean="0"/>
              <a:t> (conversión a pdf del </a:t>
            </a:r>
            <a:r>
              <a:rPr lang="es-ES" dirty="0" err="1" smtClean="0"/>
              <a:t>epub</a:t>
            </a:r>
            <a:r>
              <a:rPr lang="es-ES" dirty="0" smtClean="0"/>
              <a:t>). Mientras no se cambie el visor a modelos implantados ya por </a:t>
            </a:r>
            <a:r>
              <a:rPr lang="es-ES" dirty="0" err="1" smtClean="0"/>
              <a:t>Googel</a:t>
            </a:r>
            <a:r>
              <a:rPr lang="es-ES" dirty="0" smtClean="0"/>
              <a:t> Play, 24symbols, 3M, etc.</a:t>
            </a:r>
          </a:p>
          <a:p>
            <a:pPr lvl="1"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sz="3800" dirty="0" smtClean="0">
                <a:solidFill>
                  <a:srgbClr val="FF0000"/>
                </a:solidFill>
              </a:rPr>
              <a:t> Calidad</a:t>
            </a:r>
            <a:r>
              <a:rPr lang="es-ES" sz="3800" dirty="0" smtClean="0"/>
              <a:t> y lectura/préstamo a través de la </a:t>
            </a:r>
            <a:r>
              <a:rPr lang="es-ES" sz="3800" dirty="0" smtClean="0">
                <a:solidFill>
                  <a:srgbClr val="FF0000"/>
                </a:solidFill>
              </a:rPr>
              <a:t>«portabilidad» </a:t>
            </a:r>
            <a:r>
              <a:rPr lang="es-ES" sz="3800" dirty="0" smtClean="0"/>
              <a:t>del libro (es decir llevarse el libro a casa en un </a:t>
            </a:r>
            <a:r>
              <a:rPr lang="es-ES" sz="3800" dirty="0"/>
              <a:t>e-</a:t>
            </a:r>
            <a:r>
              <a:rPr lang="es-ES" sz="3800" dirty="0" err="1"/>
              <a:t>reader</a:t>
            </a:r>
            <a:r>
              <a:rPr lang="es-ES" sz="3800" dirty="0"/>
              <a:t>/tableta</a:t>
            </a:r>
            <a:r>
              <a:rPr lang="es-ES" sz="3800" dirty="0" smtClean="0"/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El </a:t>
            </a:r>
            <a:r>
              <a:rPr lang="es-ES" dirty="0" smtClean="0">
                <a:solidFill>
                  <a:srgbClr val="FF0000"/>
                </a:solidFill>
              </a:rPr>
              <a:t>pdf pierde calidad </a:t>
            </a:r>
            <a:r>
              <a:rPr lang="es-ES" i="1" dirty="0" smtClean="0"/>
              <a:t>puede</a:t>
            </a:r>
            <a:r>
              <a:rPr lang="es-ES" dirty="0" smtClean="0"/>
              <a:t> que pierda la calidad si el </a:t>
            </a:r>
            <a:r>
              <a:rPr lang="es-ES" dirty="0"/>
              <a:t>e-</a:t>
            </a:r>
            <a:r>
              <a:rPr lang="es-ES" dirty="0" err="1"/>
              <a:t>reader</a:t>
            </a:r>
            <a:r>
              <a:rPr lang="es-ES" dirty="0"/>
              <a:t> </a:t>
            </a:r>
            <a:r>
              <a:rPr lang="es-ES" dirty="0" smtClean="0"/>
              <a:t>no es bueno (7” y nosotros producimos en 17 x 27 cm); entonces sería recomendable el préstamo en </a:t>
            </a:r>
            <a:r>
              <a:rPr lang="es-ES" dirty="0"/>
              <a:t>nube (</a:t>
            </a:r>
            <a:r>
              <a:rPr lang="es-ES" dirty="0" smtClean="0"/>
              <a:t>ordenador) </a:t>
            </a:r>
            <a:r>
              <a:rPr lang="es-ES" dirty="0" smtClean="0"/>
              <a:t>o bien con descarga (tableta </a:t>
            </a:r>
            <a:r>
              <a:rPr lang="es-ES" dirty="0" smtClean="0"/>
              <a:t>10</a:t>
            </a:r>
            <a:r>
              <a:rPr lang="es-ES" dirty="0" smtClean="0"/>
              <a:t>”).</a:t>
            </a:r>
            <a:endParaRPr lang="es-ES" dirty="0" smtClean="0"/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El </a:t>
            </a:r>
            <a:r>
              <a:rPr lang="es-ES" dirty="0" smtClean="0">
                <a:solidFill>
                  <a:srgbClr val="FF0000"/>
                </a:solidFill>
              </a:rPr>
              <a:t>ePub</a:t>
            </a:r>
            <a:r>
              <a:rPr lang="es-ES" dirty="0" smtClean="0"/>
              <a:t>  </a:t>
            </a:r>
            <a:r>
              <a:rPr lang="es-ES" dirty="0" smtClean="0">
                <a:solidFill>
                  <a:srgbClr val="FF0000"/>
                </a:solidFill>
              </a:rPr>
              <a:t>NO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pierde de calidad</a:t>
            </a:r>
            <a:r>
              <a:rPr lang="es-ES" dirty="0" smtClean="0"/>
              <a:t> leyéndolo en los sistemas de lectura como por ejemplo en el </a:t>
            </a:r>
            <a:r>
              <a:rPr lang="es-ES" dirty="0" err="1" smtClean="0"/>
              <a:t>Ibook</a:t>
            </a:r>
            <a:r>
              <a:rPr lang="es-ES" dirty="0" smtClean="0"/>
              <a:t> Apple,</a:t>
            </a:r>
            <a:r>
              <a:rPr lang="es-ES" dirty="0"/>
              <a:t> </a:t>
            </a:r>
            <a:r>
              <a:rPr lang="es-ES" dirty="0" smtClean="0"/>
              <a:t>etc.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s-ES" dirty="0" smtClean="0"/>
              <a:t>Qué echamos en falta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03244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03244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ES" dirty="0" smtClean="0"/>
              <a:t>Ángel Redero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S" dirty="0" smtClean="0"/>
              <a:t>redero@usal.es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S" dirty="0" smtClean="0"/>
              <a:t>@</a:t>
            </a:r>
            <a:r>
              <a:rPr lang="es-ES" dirty="0" err="1" smtClean="0"/>
              <a:t>AngelRedero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20480" cy="2858126"/>
          </a:xfrm>
          <a:prstGeom prst="roundRect">
            <a:avLst>
              <a:gd name="adj" fmla="val 44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40" y="1628800"/>
            <a:ext cx="4390298" cy="2743936"/>
          </a:xfrm>
          <a:prstGeom prst="roundRect">
            <a:avLst>
              <a:gd name="adj" fmla="val 39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Raquel\Desktop\insitutcional_20091006_1621881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09" y="3933056"/>
            <a:ext cx="1787995" cy="10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Experiencia desde Ediciones Universidad de Salamanca en cielo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CC0000"/>
                </a:solidFill>
              </a:rPr>
              <a:t>Proyecto</a:t>
            </a:r>
          </a:p>
          <a:p>
            <a:pPr lvl="1"/>
            <a:r>
              <a:rPr lang="es-ES" dirty="0" smtClean="0"/>
              <a:t>El </a:t>
            </a:r>
            <a:r>
              <a:rPr lang="es-ES" dirty="0" smtClean="0"/>
              <a:t>Servicio de Bibliotecas de la USAL ya dispone de una plataforma de </a:t>
            </a:r>
            <a:r>
              <a:rPr lang="es-ES" dirty="0" smtClean="0">
                <a:solidFill>
                  <a:srgbClr val="CC0000"/>
                </a:solidFill>
              </a:rPr>
              <a:t>préstamo</a:t>
            </a:r>
            <a:r>
              <a:rPr lang="es-ES" dirty="0" smtClean="0"/>
              <a:t>:</a:t>
            </a:r>
          </a:p>
          <a:p>
            <a:pPr lvl="2"/>
            <a:r>
              <a:rPr lang="es-ES" dirty="0" smtClean="0"/>
              <a:t>De </a:t>
            </a:r>
            <a:r>
              <a:rPr lang="es-ES" dirty="0" smtClean="0">
                <a:solidFill>
                  <a:srgbClr val="CC0000"/>
                </a:solidFill>
              </a:rPr>
              <a:t>libros electrónicos.</a:t>
            </a:r>
          </a:p>
          <a:p>
            <a:pPr lvl="2"/>
            <a:r>
              <a:rPr lang="es-ES" dirty="0" smtClean="0"/>
              <a:t>En </a:t>
            </a:r>
            <a:r>
              <a:rPr lang="es-ES" dirty="0" smtClean="0">
                <a:solidFill>
                  <a:srgbClr val="CC0000"/>
                </a:solidFill>
              </a:rPr>
              <a:t>propiedad</a:t>
            </a:r>
            <a:r>
              <a:rPr lang="es-ES" dirty="0" smtClean="0"/>
              <a:t> del SABUS.</a:t>
            </a:r>
          </a:p>
          <a:p>
            <a:pPr lvl="2"/>
            <a:r>
              <a:rPr lang="es-ES" dirty="0" smtClean="0"/>
              <a:t>No importa </a:t>
            </a:r>
            <a:r>
              <a:rPr lang="es-ES" dirty="0" smtClean="0">
                <a:solidFill>
                  <a:srgbClr val="CC0000"/>
                </a:solidFill>
              </a:rPr>
              <a:t>qué</a:t>
            </a:r>
            <a:r>
              <a:rPr lang="es-ES" dirty="0" smtClean="0"/>
              <a:t> editorial los comercialice:</a:t>
            </a:r>
          </a:p>
          <a:p>
            <a:pPr lvl="3"/>
            <a:r>
              <a:rPr lang="es-ES" dirty="0" smtClean="0"/>
              <a:t>Por tanto se prescinden de las </a:t>
            </a:r>
            <a:r>
              <a:rPr lang="es-ES" dirty="0" smtClean="0">
                <a:solidFill>
                  <a:srgbClr val="FF0000"/>
                </a:solidFill>
              </a:rPr>
              <a:t>plataformas por suscripción.</a:t>
            </a:r>
          </a:p>
          <a:p>
            <a:pPr lvl="3"/>
            <a:r>
              <a:rPr lang="es-ES" dirty="0" smtClean="0"/>
              <a:t>Se integra en su totalidad en el </a:t>
            </a:r>
            <a:r>
              <a:rPr lang="es-ES" dirty="0" smtClean="0">
                <a:solidFill>
                  <a:srgbClr val="CC0000"/>
                </a:solidFill>
              </a:rPr>
              <a:t>propio catálogo </a:t>
            </a:r>
            <a:r>
              <a:rPr lang="es-ES" dirty="0" smtClean="0"/>
              <a:t>de la biblioteca que los adquiere.</a:t>
            </a:r>
          </a:p>
          <a:p>
            <a:pPr lvl="1"/>
            <a:r>
              <a:rPr lang="es-ES" dirty="0" smtClean="0"/>
              <a:t>Partimos de </a:t>
            </a:r>
            <a:r>
              <a:rPr lang="es-ES" dirty="0" smtClean="0">
                <a:solidFill>
                  <a:srgbClr val="CC0000"/>
                </a:solidFill>
              </a:rPr>
              <a:t>PDF y ePub </a:t>
            </a:r>
            <a:r>
              <a:rPr lang="es-ES" dirty="0" smtClean="0"/>
              <a:t>(y en futuro </a:t>
            </a:r>
            <a:r>
              <a:rPr lang="es-ES" dirty="0" err="1" smtClean="0"/>
              <a:t>Mobi</a:t>
            </a:r>
            <a:r>
              <a:rPr lang="es-ES" dirty="0" smtClean="0"/>
              <a:t>/Kindle).</a:t>
            </a:r>
          </a:p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Experiencia desde Ediciones Universidad de Salamanca en cielo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CC0000"/>
                </a:solidFill>
              </a:rPr>
              <a:t>Características</a:t>
            </a:r>
          </a:p>
          <a:p>
            <a:pPr lvl="1"/>
            <a:r>
              <a:rPr lang="es-ES" dirty="0" smtClean="0"/>
              <a:t>Sólo para usuarios con </a:t>
            </a:r>
            <a:r>
              <a:rPr lang="es-ES" dirty="0" smtClean="0">
                <a:solidFill>
                  <a:srgbClr val="CC0000"/>
                </a:solidFill>
              </a:rPr>
              <a:t>carnet</a:t>
            </a:r>
            <a:r>
              <a:rPr lang="es-ES" dirty="0" smtClean="0"/>
              <a:t> de la USAL.</a:t>
            </a:r>
          </a:p>
          <a:p>
            <a:pPr lvl="1"/>
            <a:r>
              <a:rPr lang="es-ES" dirty="0" smtClean="0">
                <a:solidFill>
                  <a:srgbClr val="CC0000"/>
                </a:solidFill>
              </a:rPr>
              <a:t>Uso</a:t>
            </a:r>
            <a:r>
              <a:rPr lang="es-ES" dirty="0" smtClean="0"/>
              <a:t>: las mismas que para los libros impresos (número de ejemplares, renovaciones, etc.)</a:t>
            </a:r>
          </a:p>
          <a:p>
            <a:pPr lvl="1"/>
            <a:r>
              <a:rPr lang="es-ES" dirty="0" smtClean="0">
                <a:solidFill>
                  <a:srgbClr val="CC0000"/>
                </a:solidFill>
              </a:rPr>
              <a:t>Plazos</a:t>
            </a:r>
            <a:r>
              <a:rPr lang="es-ES" dirty="0" smtClean="0"/>
              <a:t> de consulta: los mismos que para el préstamo de libros impresos.</a:t>
            </a:r>
          </a:p>
          <a:p>
            <a:pPr lvl="1"/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Experiencia desde Ediciones Universidad de Salamanca en cielo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CC0000"/>
                </a:solidFill>
              </a:rPr>
              <a:t>Tecnología </a:t>
            </a:r>
            <a:r>
              <a:rPr lang="es-ES" i="1" dirty="0" smtClean="0">
                <a:solidFill>
                  <a:srgbClr val="CC0000"/>
                </a:solidFill>
              </a:rPr>
              <a:t>(I)</a:t>
            </a:r>
          </a:p>
          <a:p>
            <a:pPr lvl="1"/>
            <a:r>
              <a:rPr lang="es-ES" dirty="0" smtClean="0"/>
              <a:t>La </a:t>
            </a:r>
            <a:r>
              <a:rPr lang="es-ES" dirty="0" smtClean="0">
                <a:solidFill>
                  <a:srgbClr val="CC0000"/>
                </a:solidFill>
              </a:rPr>
              <a:t>plataforma</a:t>
            </a:r>
            <a:r>
              <a:rPr lang="es-ES" dirty="0" smtClean="0"/>
              <a:t> </a:t>
            </a:r>
            <a:r>
              <a:rPr lang="es-ES" dirty="0" err="1" smtClean="0">
                <a:hlinkClick r:id="rId2"/>
              </a:rPr>
              <a:t>Xebook</a:t>
            </a:r>
            <a:r>
              <a:rPr lang="es-ES" dirty="0" smtClean="0"/>
              <a:t> permite administrar </a:t>
            </a:r>
            <a:r>
              <a:rPr lang="es-ES" dirty="0" smtClean="0">
                <a:solidFill>
                  <a:srgbClr val="CC0000"/>
                </a:solidFill>
              </a:rPr>
              <a:t>libros-e</a:t>
            </a:r>
            <a:r>
              <a:rPr lang="es-ES" dirty="0" smtClean="0"/>
              <a:t>, </a:t>
            </a:r>
            <a:r>
              <a:rPr lang="es-ES" dirty="0" smtClean="0">
                <a:solidFill>
                  <a:srgbClr val="CC0000"/>
                </a:solidFill>
              </a:rPr>
              <a:t>metadatos, licencias</a:t>
            </a:r>
            <a:r>
              <a:rPr lang="es-ES" dirty="0" smtClean="0"/>
              <a:t>, etc., ya sean de forma independiente o por </a:t>
            </a:r>
            <a:r>
              <a:rPr lang="es-ES" dirty="0" smtClean="0"/>
              <a:t>colecciones, </a:t>
            </a:r>
            <a:r>
              <a:rPr lang="es-ES" dirty="0" smtClean="0"/>
              <a:t>bloques </a:t>
            </a:r>
            <a:r>
              <a:rPr lang="es-ES" dirty="0" smtClean="0"/>
              <a:t>temáticos y que </a:t>
            </a:r>
            <a:r>
              <a:rPr lang="es-ES" dirty="0" smtClean="0">
                <a:solidFill>
                  <a:srgbClr val="CC0000"/>
                </a:solidFill>
              </a:rPr>
              <a:t>conlleven </a:t>
            </a:r>
            <a:r>
              <a:rPr lang="es-ES" dirty="0" smtClean="0">
                <a:solidFill>
                  <a:srgbClr val="CC0000"/>
                </a:solidFill>
              </a:rPr>
              <a:t>unas condiciones de acceso y uso</a:t>
            </a:r>
            <a:r>
              <a:rPr lang="es-ES" dirty="0" smtClean="0"/>
              <a:t>, así como unos plazos de consulta.</a:t>
            </a:r>
          </a:p>
          <a:p>
            <a:pPr lvl="1"/>
            <a:r>
              <a:rPr lang="es-ES" dirty="0" smtClean="0"/>
              <a:t>Genera </a:t>
            </a:r>
            <a:r>
              <a:rPr lang="es-ES" dirty="0" smtClean="0">
                <a:solidFill>
                  <a:srgbClr val="CC0000"/>
                </a:solidFill>
              </a:rPr>
              <a:t>derechos en función de las licencias </a:t>
            </a:r>
            <a:r>
              <a:rPr lang="es-ES" dirty="0" smtClean="0"/>
              <a:t>bajo las que se hayan adquirido: </a:t>
            </a:r>
          </a:p>
          <a:p>
            <a:pPr lvl="2"/>
            <a:r>
              <a:rPr lang="es-ES" dirty="0" smtClean="0"/>
              <a:t>solo un ejemplar en préstamo, </a:t>
            </a:r>
          </a:p>
          <a:p>
            <a:pPr lvl="2"/>
            <a:r>
              <a:rPr lang="es-ES" dirty="0" smtClean="0"/>
              <a:t>varios ejemplares, </a:t>
            </a:r>
          </a:p>
          <a:p>
            <a:pPr lvl="2"/>
            <a:r>
              <a:rPr lang="es-ES" dirty="0" smtClean="0"/>
              <a:t>sin restricciones, etc.</a:t>
            </a:r>
          </a:p>
          <a:p>
            <a:pPr lvl="1"/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Experiencia desde Ediciones Universidad de Salamanca en cielo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CC0000"/>
                </a:solidFill>
              </a:rPr>
              <a:t>Tecnología </a:t>
            </a:r>
            <a:r>
              <a:rPr lang="es-ES" i="1" dirty="0" smtClean="0">
                <a:solidFill>
                  <a:srgbClr val="CC0000"/>
                </a:solidFill>
              </a:rPr>
              <a:t>(y II)</a:t>
            </a:r>
          </a:p>
          <a:p>
            <a:pPr lvl="1"/>
            <a:r>
              <a:rPr lang="es-ES" dirty="0" smtClean="0"/>
              <a:t>La gestión a través de </a:t>
            </a:r>
            <a:r>
              <a:rPr lang="es-ES" dirty="0" err="1" smtClean="0">
                <a:solidFill>
                  <a:srgbClr val="CC0000"/>
                </a:solidFill>
              </a:rPr>
              <a:t>Xercode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Está</a:t>
            </a:r>
            <a:r>
              <a:rPr lang="es-ES" dirty="0" smtClean="0">
                <a:solidFill>
                  <a:srgbClr val="CC0000"/>
                </a:solidFill>
              </a:rPr>
              <a:t> contemplada </a:t>
            </a:r>
            <a:r>
              <a:rPr lang="es-ES" dirty="0" smtClean="0"/>
              <a:t>la integración de recursos desde la interfaz </a:t>
            </a:r>
            <a:r>
              <a:rPr lang="es-ES" dirty="0" err="1" smtClean="0">
                <a:solidFill>
                  <a:srgbClr val="CC0000"/>
                </a:solidFill>
              </a:rPr>
              <a:t>VuFind</a:t>
            </a:r>
            <a:r>
              <a:rPr lang="es-ES" dirty="0" smtClean="0"/>
              <a:t>, para que la biblioteca </a:t>
            </a:r>
            <a:r>
              <a:rPr lang="es-ES" dirty="0" smtClean="0"/>
              <a:t>«física» </a:t>
            </a:r>
            <a:r>
              <a:rPr lang="es-ES" dirty="0" smtClean="0"/>
              <a:t>y la electrónica estén integradas en una misma herramienta.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s-ES" dirty="0" smtClean="0"/>
              <a:t>Cómo trajanos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pPr marL="0" indent="0"/>
            <a:r>
              <a:rPr lang="es-ES" dirty="0" smtClean="0"/>
              <a:t>… desde Ediciones Universidad de Salamanca en CIELO</a:t>
            </a:r>
            <a:endParaRPr lang="es-ES" dirty="0"/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2232248" cy="1791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14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3688" y="1124744"/>
            <a:ext cx="302433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16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1880" y="2060848"/>
            <a:ext cx="475252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323528" y="1267277"/>
            <a:ext cx="1800200" cy="808572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De la misma forma que los hacemos con otros </a:t>
            </a:r>
            <a:r>
              <a:rPr lang="es-ES" dirty="0" smtClean="0">
                <a:solidFill>
                  <a:srgbClr val="FF0000"/>
                </a:solidFill>
              </a:rPr>
              <a:t>distribuidores/agregadores</a:t>
            </a:r>
            <a:r>
              <a:rPr lang="es-ES" dirty="0" smtClean="0"/>
              <a:t> de libros electrónicos…</a:t>
            </a:r>
          </a:p>
          <a:p>
            <a:r>
              <a:rPr lang="es-ES" dirty="0"/>
              <a:t>i</a:t>
            </a:r>
            <a:r>
              <a:rPr lang="es-ES" dirty="0" smtClean="0"/>
              <a:t>ncluso </a:t>
            </a:r>
            <a:r>
              <a:rPr lang="es-ES" dirty="0" smtClean="0">
                <a:solidFill>
                  <a:srgbClr val="FF0000"/>
                </a:solidFill>
              </a:rPr>
              <a:t>más fácil </a:t>
            </a:r>
            <a:r>
              <a:rPr lang="es-ES" dirty="0" smtClean="0"/>
              <a:t>si </a:t>
            </a:r>
            <a:r>
              <a:rPr lang="es-ES" dirty="0" smtClean="0"/>
              <a:t>cabe.</a:t>
            </a:r>
            <a:endParaRPr lang="es-ES" dirty="0"/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76872"/>
            <a:ext cx="1800200" cy="792088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9" name="Rectangl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284985"/>
            <a:ext cx="1080121" cy="576064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10" name="Rectangl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3284984"/>
            <a:ext cx="1152128" cy="574978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11" name="Rectangle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284984"/>
            <a:ext cx="1070097" cy="574978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12" name="Rectangl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581128"/>
            <a:ext cx="1728192" cy="792088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13" name="Rectangl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4" y="4581128"/>
            <a:ext cx="1746920" cy="792088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14" name="Rectangle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35696" y="5661248"/>
            <a:ext cx="614320" cy="677475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15" name="Rectangle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39752" y="1268760"/>
            <a:ext cx="1746920" cy="811917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2" name="AutoShape 2" descr="data:image/jpeg;base64,/9j/4AAQSkZJRgABAQAAAQABAAD/2wCEAAkGBxASEhAQEhQVFRAUFBEYFBUVFRQVEhIYFBUWFhYUFRcYHSggGhomHBQVITEjJSorLi4uFx8zODMsNygtLisBCgoKDg0OGhAQGiwkHCUsLCwsLCwsLCwsLCwsKywsLCwsLCwsLCwsLCwsLCwsLCwsLCwsLCwsLCwsLCwsLCwsLP/AABEIAIoBbQMBEQACEQEDEQH/xAAcAAEAAgIDAQAAAAAAAAAAAAAABgcEBQECAwj/xABLEAABAwICBQYHDQUHBQAAAAABAAIDBBEFIQYSMUFxByJRYYGREzJSc6Gy0TM1QlNygpKisbPB0tMWIzRikyQlQ1R0g/AUF2PC4v/EABsBAQACAwEBAAAAAAAAAAAAAAABBAIDBQYH/8QANBEBAAIBAgQDBgUEAwEBAAAAAAECAwQRBRIhMTJRcRMUIjNB4RVhkaHBNEJisVKB8NEj/9oADAMBAAIRAxEAPwC8UBAQEBAQEBAQEBBwSg8mVTC7UDmlwFyAQSBsug9kBAQEBAQEBAQEBAQEBAQEBAQEBAQEBAQEBAQEBAQEBAQEBAQEBAQEHBcBtQY8tdG34QPDNBr6rSGJnR2kD7FOyGjq9NGXs03O4MGaDHFZiE/ucDwPKk5o4863oQbbRfBKmGWSad7CXM1Q1pcbZg7SB0IJOoSICAgICAgICAgICAgICAgICAgICAgICAgICAgICAgICAgICDhzgMzkEGLLiEbd9+GaDX1ekcTOgcT+AUoaOr01bfVaSTuDRt/FB4NqcRn9zgcAfhSc31s0GRHorWye7VDWDojBce82A9KbjYUuhNI3N/hJT0vebdzbBRuNtBFSwC0bY2dTGgH0ZolxLizBsBPHJBq49Jb1MUB1dV5Iy23sSM+It2qdhJVAICAgICAgICAgICAgICAgICAgICAgICAgICAgICAgICAgIOHGyCI6UaQBgyz8kdJ6VKGNT6MVkwD5pxGCAdRgJcL7jmAD3oNlSaE0bTd+vKf/ACPNu5th33UDbwMpYBZjY2dTGgH6qJdJcWYNgJ45BBr6nH7fCa3hmfSp2Q1FVpADvLu3JBrpsaedgAQYUtZI7a4qRrp5jHJHMNrHNd9Eg29CC5YnhwDhmCAQekHMLFLugICAgICAgICAgICAgICAgICAgICAgICAgICAgICAgICAg0WM4o2xaDzRtPT1cFIiOHyNdUieRuuGeI0mzQ7c45Z2z7UQk8+kFh4zW8Mz6UGqqtIAd5dxOSDXS4087BZSMKWskdtcUHgSgICAgxq5l28EFlaE1fhKOA72AsPzCWj6ob3rFLeoCAgICAgICAgICAgICAgICAgICAgICAgICAgICAgICAgFBW+kLHMnmj3a1xwdzvxUwhqQSpAlAQEBAQEBAQdZG3BCCS8mVXlUQHcWvaOPNd9je9RKU7UAgICAg4ugXQLoF0C6BdAug5QEBAQEBAQEBAQEBAQEBAQEBAQEBAQQrTimtJHJue0tPFp9jvQpgRYqUCAgICDtHG5xDWglx2AC5PAIJFQaITPsZXCMdA5z+3cO8qNxuItDqYbS9x63AfYE3S7P0QpTs1xwdf7QU3GqrtDHi5ieHfyvGqfpDI9wTcaTRkvpsQZHI0tMgcwg5eNm3jzgO9BaCgEBAQdJHgC5IAG0nIBExEzO0Mc18PxjPpt9qx56+bZ7LJ/xn9HDsSgH+LH9NvtTnr5nscn/ABl7QTte0OY4OadhaQQd2RCmJ36sLVms7TD0Uoec0zWAucQAN5yCiZiOspis2naGFTY3TyP8G2Qa+5pu0nhfb2LGMlZnbdtvpstI5rV6Ng54AJOQG0nYOKzaGOcTg+Nj+m32qdpTyz5OrsWphmZogPON9qcsnLPkyYJmvaHsIc1wuHNILSDvBG0KEPRAQEBAQEBAQEBAQEBAQEBAQEBBodM6fWp9bfG9ruw3afW9CmBAHqUOEBAQelNA6RzY2C7nGwH/ADdvQWLgeCx07cs5SOc/eeodDViltCbII3XaYRMJbG0yW331W9hzJ7lOw8qXTSMm0kbmDpDtcDjkCmwk8MrXtDmkFpAIIzBBUDDxXCo5w3WFnscHRvHjMc03BHVcC43oM8ICAgINbpFTSy008cNhK9jgwuJDQ47LkArG9eauzdp8lceWtrdolVWLYHjNLG6ok8E+Nmbgxxc5o8qxaMgqNsFqxvL0mDX6XLeKRHVHcSx6V0drAXWnu6vu9MfxQuHk0N8Moz/I/wC8eulhj4IeO4jO+pvP5pMtikr3lNxt1PLA0+I5jnN6C4Ose4aveqmpmd9nd4Ngpki0zPWNv0VbieOSvc17HWe0gtLdocDzSOu6qx06u/auOtJrHWPr6PoOuillpJGNsJpIHAXyAe5ls+q5XVq8LO0WU7juAYzRRGomMT4maodqOLi25sCQWjK5Het8ZN2+MsTO0ItiOOSyNDDYX222rKZbJsv3k/8Ae3D/APTQ+qFXt3U7+KUhUMRAQEBAQEBAQEBAQEBAQEBAQEGPX04kjkjPwmuHeEFVvHTtWSHVAQEEy0Hw6zXVBGbrtZ1NB5x7Tl2KJEsUJRnTeuLI2xNNjITrfJbtHaSO4qYEHUoEEw0DrCRJCTk2zm9VzZw4Xse0qJSlygEBAQEHBQanSlv9jq/My+qVry+CfRa0fTUU9YfP+NNsBbqXMq9zafgXdyZ+9lH8h/3j108Xgh4niH9Tf1SdbFKWp0j0epq6PwU7SQDdrmmz2Hpafw2FYXpFukt2DUXwW5qSj2B8mVDTStmJkmcwgsEhbqNI2O1WtFyOtYVwRE7rebiebLXl6Rv5JsFuc5oOUBoOH1YPkD12rKviZ4/HD52xEWcOC3WWrvovQD3tw/8A00PqhaLd1S3ilvnSAbSBxKhi5BQcoOt0C6BdDcuiXUPB2EHtTeDaY7uyAgXRDq6QDaQOJUbwnaZ+jkO6E3J6ObqUbiJEHZECAgIK00gpvB1Ezd2trDg7nfiVKGsUgg4KC1MJp/BwxM8ljb8bXPpusUstBGdJcBmqJWvYWBoYBzi4G9yTsB6VKGp/Y2p8qL6T/wAqbh+xtT5UX0n/AJU3G10c0fmp5TI8sLSxzeaXE5kHeB0KEpOgIOHOABJ2DagxzXxeUPSg6uxOEC5eLdqD2hna9rXsN2uFwRsKDXaUfwdX5mX1SteXwT6LOj+fT1h8/wCOexc2r3M+BdvJn72UfyH/AHj10sPgh4riH9Tf1dNP8QqIIoXQMlkcZLOETXudbVOZ1BsvZYZ5tEdGfDqYrZJ9rttt9UCOmlS12pMKiJxzAeZGkjpAdZVZveO7vU0OnyfL2ljVumM7pYGRyygGSMHnvzBeARtURe0z3Z30GHHjtM1jfadl4LpPHtBp7731fyB6zVlXuyx+OHztiQ544LfK3dZVPygsp6GipIbvnbBCx2oLnX1QNRvWtfJ13lp9nG82lH8SxXE7GWSjmbHmS58M1gOlznNy7VnFobIvViYbpfPGQ6J7o3DOwN2O4tOR7Qp6SynltHZbegWmzMQa6N1mVUYu9g8V7b28Iy+65AI3EjpC0Wrsq5Mc1avTvG6yGpDIIqiRhiYbxNlLblz7i7Ba+QVTPNt/hdbh2LTWxTOWY33RqPTaYOLJTPHINrXOka4cQbEKtN7x3l1a8PwZI3x7TD1wnSuV9bTh00ggDyX6z3auqGuJ1s9mSypknm6z0NTw/HTTWmtY5tun6tvWY/W4i90eHsvC02MjzqRD5R3m24A2Wy03yW+Hs59NPp9HSJzz8U/Rqa6hq6Y/vpYXv3+Bc/wkZ6+aLd91pvW1fqvafLi1PSKTEfn2SPk30vfUukpJna0rG67Hna9gIDg7rBLc94PUrOnyTbpLmcW0NMMxfH2nvHkl2K4qyBuebz4rfxPQFtyZIpDmYMFss9O3mrfSbTwtJbrEu8lps0cbfiqdstrPQafhlKRzWa6ChxuoAkZS6rCLjXdGwnse4O7wkY8ktltXosc7bsOqxOuo3htVFJA52xzTYO4PYS0nqusbRerdj911EfDMSk+BcobmFrag+EhPwwP3jOsgeMPTxWzHqJidrKmq4LFo5sXfy+krKp52va17CHMcAWuBuHA5ggq9ExMbw83as1mYnvD0RDsiBAQEEL05p7SRSbnNLTxabj1vQpgRUqUCDgoLeCxS5Qa+uxqnhdqSP1XWBtqvORuNwPQUGP8AtPR/G/Uk/KmxuftPR/G/Uk/KmxuftPR/G/Uk/KmxuftPR/G/Uk/KmxuRaUUbnsiEvPeQGjUkFycgLltkGfiLXGKUMF3mN4aNl3FptmeuyCBOwvFz8Af1I/zKd0bPKbA8WcLFmXnI/wAyCc6PUz4qaCOQWe1gDhcGx4hQl56UfwdX5mX1SteXwT6LOj+fT1h8/wCOexc2r3M/LXbyZ+9lH8h/3j10sPgh4riH9Tf1Sey2KSB8rNM10VK4jMSuAO+xYbjvA7lV1XaHd4FbbNb0/lUdv7TB52L12qrTu9BrPBafyn/T6YXUeDaDT33vq/kD1mrKvdlj8cPnbEjzuxb5W7ytvkX0cY2A172gyyOc2IkZsYwlpLegucHZ9AC02n6KuSfos4hYNaiOVjR5lPWNkiaGx1DC/VAs1r2mz7Dde7TxJW6nVZwzvCMaL4u6jq4KgGwa8B/80bsng9hJ4gKbR0TkjeH05ktCrCseVilaZ6d9hreCeCd5AcLd1z3qlqu8PTcAvtS8fnCs/AvlljgZ40j2MHF7g0E9Wa0Vru7Wqy8lZmfpG76LwnCo6WnZTwgBrG2HSTvc7pJOZ4rpRXljaHhMmWcuTnt5qJxTSGXnwvaWyNcRID4wcPGv23XNtE79XtMFcURE1nePo3fI5SPdVzVRFoYoXtc7drPLSG36mtJPRl0rfgrtO8uXxjLW1IpHeZZGlmPucXvvm7Z/K3cFpvfmsuaDSRSu3kxuSTBG1NTLVSjWZBq6oOYMj72PzQL8SCt+npvO6pxfUzSsUjvP+l2WVx5lrsfweKrgkp5AC14NjvY74L29YOaxvSLRtLbhzWw3i9Xz9JTvjL43eMxzmO4sJafSFy57zD6HitFsdbR9Y3/VYXI5jzneGoXnxB4SK5+CTZ7eAJafnFXNNbpyvK8b0+14yx9ekrQVpwnZECAgINFplT61OXb2Oa7/ANT6HehTAr96lDhBwQgtiim1443+Uxp7wCsUvdBBdO47Txu3GMDuc6/2hTCEbUggIM3DcKmn1vBNB1bXuQNt7beCgelTopXAtka1uswhwOu3LVzB9CbiyKWYSMZI3xXta4cHAEfaoS9UBBwUGq0o/g6vzMvqla8vgn0WdH8+nrD5/wAc9i5tXuZ+Wu3kz97KP5D/ALx66WHwQ8VxD+pv6pOtimhPKl7jT+dPqOVTV+GPV2uCfOt6fyp0/wATB52L12qtR6LV/Ln0n/T6YXUeDaDT33vq/kD1mrKvdlj8cPnbEvG7Fust3fRPJ8wDDaC2+niPa4ax9JK0W7qdvFKQqGKs+WeIEUZ33nHeI/YtuJv0/wBVL1Izd2rOzbZ9T4S8uggcdpiiJ4lgVeVSe6BcqvutP5uT1gqWq7w9FwHtf/pX2iQ/vOi8838VqxeKHS4pP/439H0TZdJ4pqMU0Yoah3hJqeJ7/KLRrG3SRme1YWpWe8N+PU5ccbUtMR6vHHKeOnoahkLGxsbE8BrAGtGtkchxWOTauOdmzTb5NTTmned1IY3LfsC5sPc0ry0lY/IhH/Y6h281Lh2CKL2ldDT+GXkuMzvmiPyWKt7klkFHabwBtXV2+NJ+kA4+klcvN45e44XeZ09N/L+WLyZTFuKwAfDEzTw8E5/2sC24J+JU4xXfDb8tl9q+8k7IgQEBB4VsAkjkjOxzXDvFkFVyAjbtGRWSHRBwgn+hlaHwBl+dGbHgc2n8OxRKUgUCP6Y4aZYg9ou+Mk2G0tPjAdwPYiEBWQICCxtF8NMEIDhaRx1njovsb2C3bdYpc6V1ngqWdw8YtLG8X82/YCT2IMXQOr8JRxDfGXMPzTzfqlqCQoCDgoNVpR/B1XmZPVK15fBPos6P59PWHz/jnsXNq9zPy128mXvZR/If949dLD4IeK4h/U39UnWxTQnlS9xp/On1Cqmr8MOzwT51vT+VOn+Jh87F67VWo9Hq/BPpP+n0wuo8G0GnvvfV/IHrNWVe7LH44fO2J+N2LdZbu+huTmcPwyhI3QtYeMd2H0tK0T3U7d5SRQxVpyvSgupmeS2Vx+cWgeqVuxQs6eO8qYkYXOLRmXGw6ych9qmWV31XSw6jGM3Na1v0QB+C0SqK85VfdafzcnrBUtV3h6PgPa3/AEr/AER99KLzzfsK1YvFDo8U+Rf0fRC6Txgg1ukdKZaWpib4z4pA3jqm3pssMkb1lv0t/Z5q3n6TD57qX64v1Llx3fQdo5eiy+Q6oH/T1cV+c2dr7b7Pja0HvjPcr+nnpLx/GaTGSs/l/Ky1YccQUjptKHTVD9zpX26w02HoC5mSd7zL2vDK8uGsT9Ih4cklKZMSElsoo5XE9BI8GPXPctuCPiU+M5NsO3nP3XqrzyzsiBAQEBBWukVN4OombuLtYcH877Se5Shq1IIM7BsSdTyiQZjY9vlN9u8KBZNFVslYJGG7Ts9h6CoS90GgxPRWCUl7SY3nbq5tJO8t9lk3Q1o0JO+bLzf/ANKdzZuML0bghIeLvkGxzrZdYGwfam6W4KgQbSWlrq2QMijLKdl7Ok5mu7YXap51twy6elTCG40OwKWkZI2R7Xa7muAaDZpAscztvlu3IJEoSIPKpmaxpe42a0XJ6AomdmVazaYrHdH8dxqnfTzRh1y9jm7CNotc3WjJlrNZhf0ukzVzVtMdpUnjoa5xa0jJUY6PY0jem0rO5P8ASalhoYYZXaj4g4HmuIIL3OBBA6CrmLNWK7S8xxDhuec82rG8SmEeNU5iZMH3iffVdY52vutfcVv9pXbfdy/dsnPOPb4oRPT3EYZo4w119RxcScvg2Az4lVdRet4iIdjhWDJiyTaY7qkk91ZIM9V7XW6dVwNvQq8Ts9HlxTkpyx5bL2bprQarXul1b2yLXXF92QV+M9HjLcM1NZn4eztp4f7vq/Nj1mrfTrKnj8cPnaudrPsMzkBbMkncOtb5latMbrC5KNNGUzH0k9/BaxdG4C+preM0gZ6t88ukrCab9YarY5t1hZ7tJqTV1mv1uoNdc94Cx9nLX7K3bZUXKBjoke83Gu6wAGeq0bB/zpW6PhhZrHJXZh8lej7qqtZIR+4pyJHm2ReM42cSedwaekLXadmnJbaF6VeKwxu1Hus6wNrOORv0DqKr2yVr0ljjwZLxzVjogHKFXQylj2nJjCM8rkm+wqnqLRaej0PCMGTHvFo7yr7AJxFW01Qc2xytc4DbbYbd6147csxLra3BObFasd9l3S6Y0DW67pbN62P9ive3o8j+G6ntyt803zW1SclEKJ5RdHX0VQ6VrSaWZxLTuY45ujPRncjqy3Khmx8s7x2eu4XxD2tOSZ+KP/bsbQTHP+kqRKM43jVlaNpG0OF94P2npWOPJNJ3+ixrtFXVYvh6Wjt/7814UWMU8rQ5kjCOgkBw4g5hXq3raOkvIZNPlxzy2rLCxzHo443BjgX2OYOTesnZfqWvJliI2ju3aXR3yXjeOijdI8SEjxHHci4AtmXE5WHSVSiHrqxGLH1W3yZaLuoqculFqmYhzxkSxo8SPiLknrPUr2LHyxvLynEdX7fJ8PhhM1uUHZECAgICCGadU9pIpPKaWn5puPWPcpgRQqUCDguCD1osadTu1o32O8bWu4jeoEkw/lBjJDZYnAnfHzgfmnP7VGyUroa5so1mtkA/njfGfrAXQZaAgICAgICDX49Qunp5oGu1HSMLQ+19Unfa4usb15o2btPl9llrfbfaVdS8lVS7xq+/+y633iq+6z5u1HHP8P3+zH/7OSf5xv8AQP6in3afM/G9/wCz9/s7DkgmGQrRbzB/UT3afNP47t/Z+/2SKq0ImdQ0lEyp1HQOcTJ4MnXB18tXXy8Yb9yzthmaxVRxcQ5NRbNy77/m0EvJJO7xq6/GF36iw92nzXp455U/f7PL/s5J/nG/0D+onu0+aPxv/D9/s9ByRTZXrQQCDbwB3f7iRpp8y3HJmNuX9/ssPSXCTV0k1KH6hlYG6+rrauYN7XF9nSrdejgRPXdD9EOS9tHUNqZZhOWAmNoiLA15+GbudcgbOvPcFlNt2dr7xs76YcmMVS91RSv8BO4kuFiYpHHa42zY47yL9NrqYvsVyTCHScnWODmhzCOls+XpaCs/aNvtoZuD8kFS9wdVzMY2+bYrySH5zgA3uKxm7C2Ra+CYPBSQtggZqRt3bS4na5x2lx6SsN92mZ3RjS/QuesnE0dV4Fvg2s1fBl2bS461w8eUO5V8uHnnd1NFxGNNj5OXfrujsvJFM7xq4HjC79Ra/dp81z8c/wAP3+zoOR2T/ON/oH9RPdp8z8b2/s/f7O0vJDM4WNcCPMO/UT3afMnjm8eD9/stZgsAFbjs4Ezv1dkHhW0kcrHRytD43CzmuALSOsKJiJjaU1tas71naVb41ySMLi+jmMe393IC5g6mvHOA43Va2n37Ozp+M3r0yV3/ADhqY9B8bjyaYXDpEmX1mgrX7vde/F9NbvE/o9W8nWLTm1RPFGzqc6Q/RAA9KmNPb6tduM4aR8FZn9kz0V0BpKIiQXlqB/iSW5vyGjJvHb1qxTFFXI1PEMufpPSPL/6lq2qQg7IgQEBAQaLTODWpnP8Ai3Nd2X1T6D6EFZy14vZoupQy6XCa6bxIX2O9w1B3usm43NHoBUOzmlazqaC88LmwHpTcb2h0Fo2WLw+U/wA7rDubb0qNxv6TD4YhaONjPktDfsRLJCAgICAgICAg4KBZElkCyBZAsgWQLIOUQICAgICDqiRAQEBAQEBAQEBAQEHZECAgICDzqYGyNdG8XY4EOHSDtCDHo8Lp4fcomM62tAPftQZdkHKAgICAgICAgICAgICAgICAgICAgICAgICDhEuLIFkCyBZAsgWQLIFkCyBZAsgWRDsgICAgICAgICAgICAgICAgICAgICAgICAgICAgICAgICAgICAgICAgICAgICAg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data:image/jpeg;base64,/9j/4AAQSkZJRgABAQAAAQABAAD/2wCEAAkGBxASEhAQEhQVFRAUFBEYFBUVFRQVEhIYFBUWFhYUFRcYHSggGhomHBQVITEjJSorLi4uFx8zODMsNygtLisBCgoKDg0OGhAQGiwkHCUsLCwsLCwsLCwsLCwsKywsLCwsLCwsLCwsLCwsLCwsLCwsLCwsLCwsLCwsLCwsLCwsLP/AABEIAIoBbQMBEQACEQEDEQH/xAAcAAEAAgIDAQAAAAAAAAAAAAAABgcEBQECAwj/xABLEAABAwICBQYHDQUHBQAAAAABAAIDBBEFIQYSMUFxByJRYYGREzJSc6Gy0TM1QlNygpKisbPB0tMWIzRikyQlQ1R0g/AUF2PC4v/EABsBAQACAwEBAAAAAAAAAAAAAAABBAIDBQYH/8QANBEBAAIBAgQDBgUEAwEBAAAAAAECAwQRBRIhMTJRcRMUIjNB4RVhkaHBNEJisVKB8NEj/9oADAMBAAIRAxEAPwC8UBAQEBAQEBAQEBBwSg8mVTC7UDmlwFyAQSBsug9kBAQEBAQEBAQEBAQEBAQEBAQEBAQEBAQEBAQEBAQEBAQEBAQEBAQEHBcBtQY8tdG34QPDNBr6rSGJnR2kD7FOyGjq9NGXs03O4MGaDHFZiE/ucDwPKk5o4863oQbbRfBKmGWSad7CXM1Q1pcbZg7SB0IJOoSICAgICAgICAgICAgICAgICAgICAgICAgICAgICAgICAgICDhzgMzkEGLLiEbd9+GaDX1ekcTOgcT+AUoaOr01bfVaSTuDRt/FB4NqcRn9zgcAfhSc31s0GRHorWye7VDWDojBce82A9KbjYUuhNI3N/hJT0vebdzbBRuNtBFSwC0bY2dTGgH0ZolxLizBsBPHJBq49Jb1MUB1dV5Iy23sSM+It2qdhJVAICAgICAgICAgICAgICAgICAgICAgICAgICAgICAgICAgIOHGyCI6UaQBgyz8kdJ6VKGNT6MVkwD5pxGCAdRgJcL7jmAD3oNlSaE0bTd+vKf/ACPNu5th33UDbwMpYBZjY2dTGgH6qJdJcWYNgJ45BBr6nH7fCa3hmfSp2Q1FVpADvLu3JBrpsaedgAQYUtZI7a4qRrp5jHJHMNrHNd9Eg29CC5YnhwDhmCAQekHMLFLugICAgICAgICAgICAgICAgICAgICAgICAgICAgICAgICAg0WM4o2xaDzRtPT1cFIiOHyNdUieRuuGeI0mzQ7c45Z2z7UQk8+kFh4zW8Mz6UGqqtIAd5dxOSDXS4087BZSMKWskdtcUHgSgICAgxq5l28EFlaE1fhKOA72AsPzCWj6ob3rFLeoCAgICAgICAgICAgICAgICAgICAgICAgICAgICAgICAgFBW+kLHMnmj3a1xwdzvxUwhqQSpAlAQEBAQEBAQdZG3BCCS8mVXlUQHcWvaOPNd9je9RKU7UAgICAg4ugXQLoF0C6BdAug5QEBAQEBAQEBAQEBAQEBAQEBAQEBAQQrTimtJHJue0tPFp9jvQpgRYqUCAgICDtHG5xDWglx2AC5PAIJFQaITPsZXCMdA5z+3cO8qNxuItDqYbS9x63AfYE3S7P0QpTs1xwdf7QU3GqrtDHi5ieHfyvGqfpDI9wTcaTRkvpsQZHI0tMgcwg5eNm3jzgO9BaCgEBAQdJHgC5IAG0nIBExEzO0Mc18PxjPpt9qx56+bZ7LJ/xn9HDsSgH+LH9NvtTnr5nscn/ABl7QTte0OY4OadhaQQd2RCmJ36sLVms7TD0Uoec0zWAucQAN5yCiZiOspis2naGFTY3TyP8G2Qa+5pu0nhfb2LGMlZnbdtvpstI5rV6Ng54AJOQG0nYOKzaGOcTg+Nj+m32qdpTyz5OrsWphmZogPON9qcsnLPkyYJmvaHsIc1wuHNILSDvBG0KEPRAQEBAQEBAQEBAQEBAQEBAQEBBodM6fWp9bfG9ruw3afW9CmBAHqUOEBAQelNA6RzY2C7nGwH/ADdvQWLgeCx07cs5SOc/eeodDViltCbII3XaYRMJbG0yW331W9hzJ7lOw8qXTSMm0kbmDpDtcDjkCmwk8MrXtDmkFpAIIzBBUDDxXCo5w3WFnscHRvHjMc03BHVcC43oM8ICAgINbpFTSy008cNhK9jgwuJDQ47LkArG9eauzdp8lceWtrdolVWLYHjNLG6ok8E+Nmbgxxc5o8qxaMgqNsFqxvL0mDX6XLeKRHVHcSx6V0drAXWnu6vu9MfxQuHk0N8Moz/I/wC8eulhj4IeO4jO+pvP5pMtikr3lNxt1PLA0+I5jnN6C4Ose4aveqmpmd9nd4Ngpki0zPWNv0VbieOSvc17HWe0gtLdocDzSOu6qx06u/auOtJrHWPr6PoOuillpJGNsJpIHAXyAe5ls+q5XVq8LO0WU7juAYzRRGomMT4maodqOLi25sCQWjK5Het8ZN2+MsTO0ItiOOSyNDDYX222rKZbJsv3k/8Ae3D/APTQ+qFXt3U7+KUhUMRAQEBAQEBAQEBAQEBAQEBAQEGPX04kjkjPwmuHeEFVvHTtWSHVAQEEy0Hw6zXVBGbrtZ1NB5x7Tl2KJEsUJRnTeuLI2xNNjITrfJbtHaSO4qYEHUoEEw0DrCRJCTk2zm9VzZw4Xse0qJSlygEBAQEHBQanSlv9jq/My+qVry+CfRa0fTUU9YfP+NNsBbqXMq9zafgXdyZ+9lH8h/3j108Xgh4niH9Tf1SdbFKWp0j0epq6PwU7SQDdrmmz2Hpafw2FYXpFukt2DUXwW5qSj2B8mVDTStmJkmcwgsEhbqNI2O1WtFyOtYVwRE7rebiebLXl6Rv5JsFuc5oOUBoOH1YPkD12rKviZ4/HD52xEWcOC3WWrvovQD3tw/8A00PqhaLd1S3ilvnSAbSBxKhi5BQcoOt0C6BdDcuiXUPB2EHtTeDaY7uyAgXRDq6QDaQOJUbwnaZ+jkO6E3J6ObqUbiJEHZECAgIK00gpvB1Ezd2trDg7nfiVKGsUgg4KC1MJp/BwxM8ljb8bXPpusUstBGdJcBmqJWvYWBoYBzi4G9yTsB6VKGp/Y2p8qL6T/wAqbh+xtT5UX0n/AJU3G10c0fmp5TI8sLSxzeaXE5kHeB0KEpOgIOHOABJ2DagxzXxeUPSg6uxOEC5eLdqD2hna9rXsN2uFwRsKDXaUfwdX5mX1SteXwT6LOj+fT1h8/wCOexc2r3M+BdvJn72UfyH/AHj10sPgh4riH9Tf1dNP8QqIIoXQMlkcZLOETXudbVOZ1BsvZYZ5tEdGfDqYrZJ9rttt9UCOmlS12pMKiJxzAeZGkjpAdZVZveO7vU0OnyfL2ljVumM7pYGRyygGSMHnvzBeARtURe0z3Z30GHHjtM1jfadl4LpPHtBp7731fyB6zVlXuyx+OHztiQ544LfK3dZVPygsp6GipIbvnbBCx2oLnX1QNRvWtfJ13lp9nG82lH8SxXE7GWSjmbHmS58M1gOlznNy7VnFobIvViYbpfPGQ6J7o3DOwN2O4tOR7Qp6SynltHZbegWmzMQa6N1mVUYu9g8V7b28Iy+65AI3EjpC0Wrsq5Mc1avTvG6yGpDIIqiRhiYbxNlLblz7i7Ba+QVTPNt/hdbh2LTWxTOWY33RqPTaYOLJTPHINrXOka4cQbEKtN7x3l1a8PwZI3x7TD1wnSuV9bTh00ggDyX6z3auqGuJ1s9mSypknm6z0NTw/HTTWmtY5tun6tvWY/W4i90eHsvC02MjzqRD5R3m24A2Wy03yW+Hs59NPp9HSJzz8U/Rqa6hq6Y/vpYXv3+Bc/wkZ6+aLd91pvW1fqvafLi1PSKTEfn2SPk30vfUukpJna0rG67Hna9gIDg7rBLc94PUrOnyTbpLmcW0NMMxfH2nvHkl2K4qyBuebz4rfxPQFtyZIpDmYMFss9O3mrfSbTwtJbrEu8lps0cbfiqdstrPQafhlKRzWa6ChxuoAkZS6rCLjXdGwnse4O7wkY8ktltXosc7bsOqxOuo3htVFJA52xzTYO4PYS0nqusbRerdj911EfDMSk+BcobmFrag+EhPwwP3jOsgeMPTxWzHqJidrKmq4LFo5sXfy+krKp52va17CHMcAWuBuHA5ggq9ExMbw83as1mYnvD0RDsiBAQEEL05p7SRSbnNLTxabj1vQpgRUqUCDgoLeCxS5Qa+uxqnhdqSP1XWBtqvORuNwPQUGP8AtPR/G/Uk/KmxuftPR/G/Uk/KmxuftPR/G/Uk/KmxuftPR/G/Uk/KmxuRaUUbnsiEvPeQGjUkFycgLltkGfiLXGKUMF3mN4aNl3FptmeuyCBOwvFz8Af1I/zKd0bPKbA8WcLFmXnI/wAyCc6PUz4qaCOQWe1gDhcGx4hQl56UfwdX5mX1SteXwT6LOj+fT1h8/wCOexc2r3M/LXbyZ+9lH8h/3j10sPgh4riH9Tf1Sey2KSB8rNM10VK4jMSuAO+xYbjvA7lV1XaHd4FbbNb0/lUdv7TB52L12qrTu9BrPBafyn/T6YXUeDaDT33vq/kD1mrKvdlj8cPnbEjzuxb5W7ytvkX0cY2A172gyyOc2IkZsYwlpLegucHZ9AC02n6KuSfos4hYNaiOVjR5lPWNkiaGx1DC/VAs1r2mz7Dde7TxJW6nVZwzvCMaL4u6jq4KgGwa8B/80bsng9hJ4gKbR0TkjeH05ktCrCseVilaZ6d9hreCeCd5AcLd1z3qlqu8PTcAvtS8fnCs/AvlljgZ40j2MHF7g0E9Wa0Vru7Wqy8lZmfpG76LwnCo6WnZTwgBrG2HSTvc7pJOZ4rpRXljaHhMmWcuTnt5qJxTSGXnwvaWyNcRID4wcPGv23XNtE79XtMFcURE1nePo3fI5SPdVzVRFoYoXtc7drPLSG36mtJPRl0rfgrtO8uXxjLW1IpHeZZGlmPucXvvm7Z/K3cFpvfmsuaDSRSu3kxuSTBG1NTLVSjWZBq6oOYMj72PzQL8SCt+npvO6pxfUzSsUjvP+l2WVx5lrsfweKrgkp5AC14NjvY74L29YOaxvSLRtLbhzWw3i9Xz9JTvjL43eMxzmO4sJafSFy57zD6HitFsdbR9Y3/VYXI5jzneGoXnxB4SK5+CTZ7eAJafnFXNNbpyvK8b0+14yx9ekrQVpwnZECAgINFplT61OXb2Oa7/ANT6HehTAr96lDhBwQgtiim1443+Uxp7wCsUvdBBdO47Txu3GMDuc6/2hTCEbUggIM3DcKmn1vBNB1bXuQNt7beCgelTopXAtka1uswhwOu3LVzB9CbiyKWYSMZI3xXta4cHAEfaoS9UBBwUGq0o/g6vzMvqla8vgn0WdH8+nrD5/wAc9i5tXuZ+Wu3kz97KP5D/ALx66WHwQ8VxD+pv6pOtimhPKl7jT+dPqOVTV+GPV2uCfOt6fyp0/wATB52L12qtR6LV/Ln0n/T6YXUeDaDT33vq/kD1mrKvdlj8cPnbEvG7Fust3fRPJ8wDDaC2+niPa4ax9JK0W7qdvFKQqGKs+WeIEUZ33nHeI/YtuJv0/wBVL1Izd2rOzbZ9T4S8uggcdpiiJ4lgVeVSe6BcqvutP5uT1gqWq7w9FwHtf/pX2iQ/vOi8838VqxeKHS4pP/439H0TZdJ4pqMU0Yoah3hJqeJ7/KLRrG3SRme1YWpWe8N+PU5ccbUtMR6vHHKeOnoahkLGxsbE8BrAGtGtkchxWOTauOdmzTb5NTTmned1IY3LfsC5sPc0ry0lY/IhH/Y6h281Lh2CKL2ldDT+GXkuMzvmiPyWKt7klkFHabwBtXV2+NJ+kA4+klcvN45e44XeZ09N/L+WLyZTFuKwAfDEzTw8E5/2sC24J+JU4xXfDb8tl9q+8k7IgQEBB4VsAkjkjOxzXDvFkFVyAjbtGRWSHRBwgn+hlaHwBl+dGbHgc2n8OxRKUgUCP6Y4aZYg9ou+Mk2G0tPjAdwPYiEBWQICCxtF8NMEIDhaRx1njovsb2C3bdYpc6V1ngqWdw8YtLG8X82/YCT2IMXQOr8JRxDfGXMPzTzfqlqCQoCDgoNVpR/B1XmZPVK15fBPos6P59PWHz/jnsXNq9zPy128mXvZR/If949dLD4IeK4h/U39UnWxTQnlS9xp/On1Cqmr8MOzwT51vT+VOn+Jh87F67VWo9Hq/BPpP+n0wuo8G0GnvvfV/IHrNWVe7LH44fO2J+N2LdZbu+huTmcPwyhI3QtYeMd2H0tK0T3U7d5SRQxVpyvSgupmeS2Vx+cWgeqVuxQs6eO8qYkYXOLRmXGw6ych9qmWV31XSw6jGM3Na1v0QB+C0SqK85VfdafzcnrBUtV3h6PgPa3/AEr/AER99KLzzfsK1YvFDo8U+Rf0fRC6Txgg1ukdKZaWpib4z4pA3jqm3pssMkb1lv0t/Z5q3n6TD57qX64v1Llx3fQdo5eiy+Q6oH/T1cV+c2dr7b7Pja0HvjPcr+nnpLx/GaTGSs/l/Ky1YccQUjptKHTVD9zpX26w02HoC5mSd7zL2vDK8uGsT9Ih4cklKZMSElsoo5XE9BI8GPXPctuCPiU+M5NsO3nP3XqrzyzsiBAQEBBWukVN4OombuLtYcH877Se5Shq1IIM7BsSdTyiQZjY9vlN9u8KBZNFVslYJGG7Ts9h6CoS90GgxPRWCUl7SY3nbq5tJO8t9lk3Q1o0JO+bLzf/ANKdzZuML0bghIeLvkGxzrZdYGwfam6W4KgQbSWlrq2QMijLKdl7Ok5mu7YXap51twy6elTCG40OwKWkZI2R7Xa7muAaDZpAscztvlu3IJEoSIPKpmaxpe42a0XJ6AomdmVazaYrHdH8dxqnfTzRh1y9jm7CNotc3WjJlrNZhf0ukzVzVtMdpUnjoa5xa0jJUY6PY0jem0rO5P8ASalhoYYZXaj4g4HmuIIL3OBBA6CrmLNWK7S8xxDhuec82rG8SmEeNU5iZMH3iffVdY52vutfcVv9pXbfdy/dsnPOPb4oRPT3EYZo4w119RxcScvg2Az4lVdRet4iIdjhWDJiyTaY7qkk91ZIM9V7XW6dVwNvQq8Ts9HlxTkpyx5bL2bprQarXul1b2yLXXF92QV+M9HjLcM1NZn4eztp4f7vq/Nj1mrfTrKnj8cPnaudrPsMzkBbMkncOtb5latMbrC5KNNGUzH0k9/BaxdG4C+preM0gZ6t88ukrCab9YarY5t1hZ7tJqTV1mv1uoNdc94Cx9nLX7K3bZUXKBjoke83Gu6wAGeq0bB/zpW6PhhZrHJXZh8lej7qqtZIR+4pyJHm2ReM42cSedwaekLXadmnJbaF6VeKwxu1Hus6wNrOORv0DqKr2yVr0ljjwZLxzVjogHKFXQylj2nJjCM8rkm+wqnqLRaej0PCMGTHvFo7yr7AJxFW01Qc2xytc4DbbYbd6147csxLra3BObFasd9l3S6Y0DW67pbN62P9ive3o8j+G6ntyt803zW1SclEKJ5RdHX0VQ6VrSaWZxLTuY45ujPRncjqy3Khmx8s7x2eu4XxD2tOSZ+KP/bsbQTHP+kqRKM43jVlaNpG0OF94P2npWOPJNJ3+ixrtFXVYvh6Wjt/7814UWMU8rQ5kjCOgkBw4g5hXq3raOkvIZNPlxzy2rLCxzHo443BjgX2OYOTesnZfqWvJliI2ju3aXR3yXjeOijdI8SEjxHHci4AtmXE5WHSVSiHrqxGLH1W3yZaLuoqculFqmYhzxkSxo8SPiLknrPUr2LHyxvLynEdX7fJ8PhhM1uUHZECAgICCGadU9pIpPKaWn5puPWPcpgRQqUCDguCD1osadTu1o32O8bWu4jeoEkw/lBjJDZYnAnfHzgfmnP7VGyUroa5so1mtkA/njfGfrAXQZaAgICAgICDX49Qunp5oGu1HSMLQ+19Unfa4usb15o2btPl9llrfbfaVdS8lVS7xq+/+y633iq+6z5u1HHP8P3+zH/7OSf5xv8AQP6in3afM/G9/wCz9/s7DkgmGQrRbzB/UT3afNP47t/Z+/2SKq0ImdQ0lEyp1HQOcTJ4MnXB18tXXy8Yb9yzthmaxVRxcQ5NRbNy77/m0EvJJO7xq6/GF36iw92nzXp455U/f7PL/s5J/nG/0D+onu0+aPxv/D9/s9ByRTZXrQQCDbwB3f7iRpp8y3HJmNuX9/ssPSXCTV0k1KH6hlYG6+rrauYN7XF9nSrdejgRPXdD9EOS9tHUNqZZhOWAmNoiLA15+GbudcgbOvPcFlNt2dr7xs76YcmMVS91RSv8BO4kuFiYpHHa42zY47yL9NrqYvsVyTCHScnWODmhzCOls+XpaCs/aNvtoZuD8kFS9wdVzMY2+bYrySH5zgA3uKxm7C2Ra+CYPBSQtggZqRt3bS4na5x2lx6SsN92mZ3RjS/QuesnE0dV4Fvg2s1fBl2bS461w8eUO5V8uHnnd1NFxGNNj5OXfrujsvJFM7xq4HjC79Ra/dp81z8c/wAP3+zoOR2T/ON/oH9RPdp8z8b2/s/f7O0vJDM4WNcCPMO/UT3afMnjm8eD9/stZgsAFbjs4Ezv1dkHhW0kcrHRytD43CzmuALSOsKJiJjaU1tas71naVb41ySMLi+jmMe393IC5g6mvHOA43Va2n37Ozp+M3r0yV3/ADhqY9B8bjyaYXDpEmX1mgrX7vde/F9NbvE/o9W8nWLTm1RPFGzqc6Q/RAA9KmNPb6tduM4aR8FZn9kz0V0BpKIiQXlqB/iSW5vyGjJvHb1qxTFFXI1PEMufpPSPL/6lq2qQg7IgQEBAQaLTODWpnP8Ai3Nd2X1T6D6EFZy14vZoupQy6XCa6bxIX2O9w1B3usm43NHoBUOzmlazqaC88LmwHpTcb2h0Fo2WLw+U/wA7rDubb0qNxv6TD4YhaONjPktDfsRLJCAgICAgICAg4KBZElkCyBZAsgWQLIOUQICAgICDqiRAQEBAQEBAQEBAQEHZECAgICDzqYGyNdG8XY4EOHSDtCDHo8Lp4fcomM62tAPftQZdkHKAgICAgICAgICAgICAgICAgICAgICAgICDhEuLIFkCyBZAsgWQLIFkCyBZAsgWRDsgICAgICAgICAgICAgICAgICAgICAgICAgICAgICAgICAgICAgICAgICAgICAg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6" name="Picture 6" descr="https://encrypted-tbn0.gstatic.com/images?q=tbn:ANd9GcR4c-dCp3ZJEhN3hkm8kvvZFXu9VNviuqZl-Pjl5V2m3KoVB74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41" y="2204864"/>
            <a:ext cx="186531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323528" y="4581128"/>
            <a:ext cx="8439472" cy="181967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>
                <a:hlinkClick r:id="rId2"/>
              </a:rPr>
              <a:t>Accedemos  </a:t>
            </a:r>
            <a:r>
              <a:rPr lang="es-ES" dirty="0" err="1" smtClean="0">
                <a:solidFill>
                  <a:srgbClr val="CC0000"/>
                </a:solidFill>
                <a:hlinkClick r:id="rId2"/>
              </a:rPr>
              <a:t>Xebook</a:t>
            </a:r>
            <a:endParaRPr lang="es-ES" dirty="0">
              <a:solidFill>
                <a:srgbClr val="CC0000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49694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1"/>
          </p:nvPr>
        </p:nvSpPr>
        <p:spPr>
          <a:xfrm>
            <a:off x="323528" y="4581128"/>
            <a:ext cx="8439472" cy="1819672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s-ES" dirty="0" smtClean="0"/>
              <a:t>Panel de </a:t>
            </a:r>
            <a:r>
              <a:rPr lang="es-ES" dirty="0" smtClean="0">
                <a:solidFill>
                  <a:srgbClr val="CC0000"/>
                </a:solidFill>
              </a:rPr>
              <a:t>bienvenida</a:t>
            </a:r>
            <a:r>
              <a:rPr lang="es-ES" dirty="0" smtClean="0"/>
              <a:t> (notificaciones, etc.)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640</Words>
  <Application>Microsoft Office PowerPoint</Application>
  <PresentationFormat>Presentación en pantalla (4:3)</PresentationFormat>
  <Paragraphs>64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ClassicPhotoAlbum</vt:lpstr>
      <vt:lpstr>cielo</vt:lpstr>
      <vt:lpstr>Experiencia desde Ediciones Universidad de Salamanca en cielo </vt:lpstr>
      <vt:lpstr>Experiencia desde Ediciones Universidad de Salamanca en cielo </vt:lpstr>
      <vt:lpstr>Experiencia desde Ediciones Universidad de Salamanca en cielo </vt:lpstr>
      <vt:lpstr>Experiencia desde Ediciones Universidad de Salamanca en cielo </vt:lpstr>
      <vt:lpstr>Cómo trajanos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Qué echamos en falta </vt:lpstr>
      <vt:lpstr>Qué echamos en falta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2013-05-18T09:23:13Z</dcterms:created>
  <dcterms:modified xsi:type="dcterms:W3CDTF">2013-06-05T08:54:43Z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