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81" r:id="rId4"/>
    <p:sldId id="282" r:id="rId5"/>
    <p:sldId id="287" r:id="rId6"/>
    <p:sldId id="289" r:id="rId7"/>
    <p:sldId id="268" r:id="rId8"/>
    <p:sldId id="269" r:id="rId9"/>
    <p:sldId id="288" r:id="rId10"/>
    <p:sldId id="283" r:id="rId11"/>
    <p:sldId id="284" r:id="rId12"/>
    <p:sldId id="271" r:id="rId13"/>
    <p:sldId id="286" r:id="rId14"/>
    <p:sldId id="272" r:id="rId15"/>
    <p:sldId id="290" r:id="rId16"/>
    <p:sldId id="291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24" autoAdjust="0"/>
  </p:normalViewPr>
  <p:slideViewPr>
    <p:cSldViewPr>
      <p:cViewPr varScale="1">
        <p:scale>
          <a:sx n="78" d="100"/>
          <a:sy n="78" d="100"/>
        </p:scale>
        <p:origin x="-7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18 Rectángulo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1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6 Conector recto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9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Elipse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5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ED523-1AC3-462B-813B-92A5E4202950}" type="datetimeFigureOut">
              <a:rPr lang="es-ES"/>
              <a:pPr>
                <a:defRPr/>
              </a:pPr>
              <a:t>05/06/2013</a:t>
            </a:fld>
            <a:endParaRPr lang="es-ES"/>
          </a:p>
        </p:txBody>
      </p:sp>
      <p:sp>
        <p:nvSpPr>
          <p:cNvPr id="16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204257C-C003-46A8-9712-79F566C7FDB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DAFD5-325A-4B12-8B35-8A067B8E769D}" type="datetimeFigureOut">
              <a:rPr lang="es-ES"/>
              <a:pPr>
                <a:defRPr/>
              </a:pPr>
              <a:t>05/06/2013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D08B-AAD1-4568-BC14-A501DB3F11C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1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12 Conector recto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3 Elipse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4 Elipse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5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BF10A-FCB8-4F8D-BDF5-9D1E4AD578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14" name="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2F4F2-D43C-4F53-A0E8-032ABD6CD54C}" type="datetimeFigureOut">
              <a:rPr lang="es-ES"/>
              <a:pPr>
                <a:defRPr/>
              </a:pPr>
              <a:t>05/06/2013</a:t>
            </a:fld>
            <a:endParaRPr lang="es-ES"/>
          </a:p>
        </p:txBody>
      </p:sp>
      <p:sp>
        <p:nvSpPr>
          <p:cNvPr id="1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376E7-C379-4DD0-910F-CAA4ACF05EF8}" type="datetimeFigureOut">
              <a:rPr lang="es-ES"/>
              <a:pPr>
                <a:defRPr/>
              </a:pPr>
              <a:t>05/06/2013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A92FC-9361-4E25-B8FE-03C9A5B3C16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1 Rectángulo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2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3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9 Elipse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0 Elipse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" name="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2DF79-6253-4CA0-8517-36191BE79DF5}" type="datetimeFigureOut">
              <a:rPr lang="es-ES"/>
              <a:pPr>
                <a:defRPr/>
              </a:pPr>
              <a:t>05/06/2013</a:t>
            </a:fld>
            <a:endParaRPr lang="es-ES"/>
          </a:p>
        </p:txBody>
      </p:sp>
      <p:sp>
        <p:nvSpPr>
          <p:cNvPr id="1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8294F08-2CD9-4F86-83FD-4C1FF97C720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Conector recto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81B9C-4151-44E7-91DD-A8EB1AC31A94}" type="datetimeFigureOut">
              <a:rPr lang="es-ES"/>
              <a:pPr>
                <a:defRPr/>
              </a:pPr>
              <a:t>05/06/2013</a:t>
            </a:fld>
            <a:endParaRPr lang="es-ES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8D85C-0165-4B64-B8EA-3564812D436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0 Rectángulo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4 Conector recto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17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24 Elipse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26 Elipse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8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65435-4012-4B76-B039-B718D7EE70A7}" type="datetimeFigureOut">
              <a:rPr lang="es-ES"/>
              <a:pPr>
                <a:defRPr/>
              </a:pPr>
              <a:t>05/06/2013</a:t>
            </a:fld>
            <a:endParaRPr lang="es-ES"/>
          </a:p>
        </p:txBody>
      </p:sp>
      <p:sp>
        <p:nvSpPr>
          <p:cNvPr id="19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0125AF2-5FB5-4E43-942D-5024FBB9C27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54E47-01D8-4105-A308-8CED7FFA4A3F}" type="datetimeFigureOut">
              <a:rPr lang="es-ES"/>
              <a:pPr>
                <a:defRPr/>
              </a:pPr>
              <a:t>05/06/2013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9D06C-461D-49E8-B593-A178EA4917E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4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5 Rectángulo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0346-B7E1-450F-B14A-C52CE72BA964}" type="datetimeFigureOut">
              <a:rPr lang="es-ES"/>
              <a:pPr>
                <a:defRPr/>
              </a:pPr>
              <a:t>05/06/2013</a:t>
            </a:fld>
            <a:endParaRPr lang="es-ES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366893A-145D-4115-B448-18719554987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8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7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8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0 Elipse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20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6" name="6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45F3309-0461-4E7E-9064-F8D950686A3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17" name="4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DA497-91EC-4073-A77E-8FF39743BDB5}" type="datetimeFigureOut">
              <a:rPr lang="es-ES"/>
              <a:pPr>
                <a:defRPr/>
              </a:pPr>
              <a:t>05/06/2013</a:t>
            </a:fld>
            <a:endParaRPr lang="es-ES"/>
          </a:p>
        </p:txBody>
      </p:sp>
      <p:sp>
        <p:nvSpPr>
          <p:cNvPr id="18" name="5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19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4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2 Elipse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21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6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6B7FC-DB58-49A7-B675-0511F8A9DD7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17" name="4 Marcador de fecha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C7FA-9FE2-435E-971A-7AA516E8FE0A}" type="datetimeFigureOut">
              <a:rPr lang="es-ES"/>
              <a:pPr>
                <a:defRPr/>
              </a:pPr>
              <a:t>05/06/2013</a:t>
            </a:fld>
            <a:endParaRPr lang="es-ES"/>
          </a:p>
        </p:txBody>
      </p:sp>
      <p:sp>
        <p:nvSpPr>
          <p:cNvPr id="18" name="5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4DFDBBE-1C5E-4B23-9176-0244B7C13C9E}" type="datetimeFigureOut">
              <a:rPr lang="es-ES"/>
              <a:pPr>
                <a:defRPr/>
              </a:pPr>
              <a:t>05/06/2013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14 Elipse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FA5209-E3FA-4C74-9289-48B191C2D27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1038" name="21 Marcador de título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39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js.upv.es/" TargetMode="External"/><Relationship Id="rId2" Type="http://schemas.openxmlformats.org/officeDocument/2006/relationships/hyperlink" Target="http://www.usc.es/revista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bros.uchile.cl/index.php/sisib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ielo.usal.es/Search/Results?lookfor=USC&amp;type=AllField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c.es/export/sites/default/gl/normativa/investigacion/Normativa_repositorio_certificado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cu.es/bibliotecas/docs/MC/ConsejoCb/CTC/Bib_Univ/Planestrategico2020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e.es/boe/dias/2011/06/02/pdfs/BOE-A-2011-9617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space.usc.es/handle/10347/2247" TargetMode="External"/><Relationship Id="rId2" Type="http://schemas.openxmlformats.org/officeDocument/2006/relationships/hyperlink" Target="http://dspace.usc.es/handle/10347/25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Título"/>
          <p:cNvSpPr>
            <a:spLocks noGrp="1"/>
          </p:cNvSpPr>
          <p:nvPr>
            <p:ph type="title"/>
          </p:nvPr>
        </p:nvSpPr>
        <p:spPr>
          <a:xfrm>
            <a:off x="3000375" y="4365625"/>
            <a:ext cx="5867400" cy="1882775"/>
          </a:xfrm>
        </p:spPr>
        <p:txBody>
          <a:bodyPr/>
          <a:lstStyle/>
          <a:p>
            <a:pPr eaLnBrk="1" hangingPunct="1"/>
            <a:r>
              <a:rPr lang="es-ES" smtClean="0"/>
              <a:t>Bibliotecas y editoriales universitarias en el contexto digital:</a:t>
            </a:r>
            <a:br>
              <a:rPr lang="es-ES" smtClean="0"/>
            </a:br>
            <a:r>
              <a:rPr lang="es-ES" smtClean="0"/>
              <a:t>límites y sinergias</a:t>
            </a:r>
            <a:br>
              <a:rPr lang="es-ES" smtClean="0"/>
            </a:br>
            <a:r>
              <a:rPr lang="es-ES" b="0" smtClean="0"/>
              <a:t>Madrid</a:t>
            </a:r>
            <a:r>
              <a:rPr lang="es-ES" smtClean="0"/>
              <a:t>, </a:t>
            </a:r>
            <a:r>
              <a:rPr lang="es-ES" b="0" smtClean="0"/>
              <a:t>6 de junio de 2013</a:t>
            </a:r>
            <a:r>
              <a:rPr lang="es-ES" smtClean="0"/>
              <a:t/>
            </a:r>
            <a:br>
              <a:rPr lang="es-ES" smtClean="0"/>
            </a:br>
            <a:endParaRPr lang="es-ES" smtClean="0"/>
          </a:p>
        </p:txBody>
      </p:sp>
      <p:sp>
        <p:nvSpPr>
          <p:cNvPr id="1331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08050"/>
            <a:ext cx="3111500" cy="5340350"/>
          </a:xfrm>
        </p:spPr>
        <p:txBody>
          <a:bodyPr/>
          <a:lstStyle/>
          <a:p>
            <a:pPr eaLnBrk="1" hangingPunct="1"/>
            <a:r>
              <a:rPr lang="es-ES" b="1" smtClean="0"/>
              <a:t>Juan L. Blanco Valdés</a:t>
            </a:r>
          </a:p>
          <a:p>
            <a:pPr eaLnBrk="1" hangingPunct="1"/>
            <a:r>
              <a:rPr lang="es-ES" smtClean="0"/>
              <a:t>Director de Publicaciones</a:t>
            </a:r>
          </a:p>
          <a:p>
            <a:pPr eaLnBrk="1" hangingPunct="1"/>
            <a:r>
              <a:rPr lang="es-ES" smtClean="0"/>
              <a:t>USC</a:t>
            </a:r>
          </a:p>
          <a:p>
            <a:pPr eaLnBrk="1" hangingPunct="1"/>
            <a:endParaRPr lang="es-ES" smtClean="0"/>
          </a:p>
        </p:txBody>
      </p:sp>
      <p:pic>
        <p:nvPicPr>
          <p:cNvPr id="13315" name="Picture 2" descr="http://noticias.universia.es/es/images/comun/logos%20instituciones/l/lo/log/logo-une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5319" r="5319"/>
          <a:stretch>
            <a:fillRect/>
          </a:stretch>
        </p:blipFill>
        <p:spPr>
          <a:xfrm>
            <a:off x="2987675" y="549275"/>
            <a:ext cx="5832475" cy="3743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3 Título"/>
          <p:cNvSpPr>
            <a:spLocks noGrp="1"/>
          </p:cNvSpPr>
          <p:nvPr>
            <p:ph type="title"/>
          </p:nvPr>
        </p:nvSpPr>
        <p:spPr>
          <a:xfrm>
            <a:off x="323850" y="0"/>
            <a:ext cx="8512175" cy="1341438"/>
          </a:xfrm>
        </p:spPr>
        <p:txBody>
          <a:bodyPr/>
          <a:lstStyle/>
          <a:p>
            <a:pPr eaLnBrk="1" hangingPunct="1"/>
            <a:r>
              <a:rPr lang="es-ES" sz="3200" b="1" smtClean="0">
                <a:solidFill>
                  <a:srgbClr val="002060"/>
                </a:solidFill>
              </a:rPr>
              <a:t>Acceso abierto: escenario para el editor</a:t>
            </a:r>
            <a:endParaRPr lang="es-ES" b="1" smtClean="0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23850" y="1196975"/>
            <a:ext cx="8482013" cy="518953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" sz="2400" b="1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z="2400" b="1" smtClean="0">
                <a:solidFill>
                  <a:schemeClr val="tx2"/>
                </a:solidFill>
              </a:rPr>
              <a:t>En cuanto productor de contenidos, el editor universitario: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z="2400" smtClean="0">
                <a:solidFill>
                  <a:schemeClr val="tx2"/>
                </a:solidFill>
              </a:rPr>
              <a:t>-como cualquier editor, tiene un marco jurídico claro y un conjunto de obligaciones señaladas por la Ley de Propiedad Intelectual (TRLPI, 1996, en particular los arts. relativos a cesión de derechos de explotación y contrato de edición] que pueden estar en contradicción o generar conflicto con las políticas de acceso abierto;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z="2400" smtClean="0">
                <a:solidFill>
                  <a:schemeClr val="tx2"/>
                </a:solidFill>
              </a:rPr>
              <a:t>-busca un legítimo retorno de la inversión que hace con dineros públicos;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z="2400" smtClean="0">
                <a:solidFill>
                  <a:schemeClr val="tx2"/>
                </a:solidFill>
              </a:rPr>
              <a:t>-en función del </a:t>
            </a:r>
            <a:r>
              <a:rPr lang="es-ES" sz="2400" i="1" smtClean="0">
                <a:solidFill>
                  <a:schemeClr val="tx2"/>
                </a:solidFill>
              </a:rPr>
              <a:t>cambio de rumbo </a:t>
            </a:r>
            <a:r>
              <a:rPr lang="es-ES" sz="2400" smtClean="0">
                <a:solidFill>
                  <a:schemeClr val="tx2"/>
                </a:solidFill>
              </a:rPr>
              <a:t>de los últimos años</a:t>
            </a:r>
            <a:r>
              <a:rPr lang="es-ES" sz="2400" i="1" smtClean="0">
                <a:solidFill>
                  <a:schemeClr val="tx2"/>
                </a:solidFill>
              </a:rPr>
              <a:t>, </a:t>
            </a:r>
            <a:r>
              <a:rPr lang="es-ES" sz="2400" smtClean="0">
                <a:solidFill>
                  <a:schemeClr val="tx2"/>
                </a:solidFill>
              </a:rPr>
              <a:t>la edición universitaria ha buscado adaptar su “biotopo” al circuito comercial;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" sz="240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" sz="240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23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Wingdings 2"/>
              <a:buChar char=""/>
              <a:defRPr/>
            </a:pPr>
            <a:endParaRPr lang="es-E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3 Título"/>
          <p:cNvSpPr>
            <a:spLocks noGrp="1"/>
          </p:cNvSpPr>
          <p:nvPr>
            <p:ph type="title"/>
          </p:nvPr>
        </p:nvSpPr>
        <p:spPr>
          <a:xfrm>
            <a:off x="323850" y="0"/>
            <a:ext cx="8512175" cy="1341438"/>
          </a:xfrm>
        </p:spPr>
        <p:txBody>
          <a:bodyPr/>
          <a:lstStyle/>
          <a:p>
            <a:pPr eaLnBrk="1" hangingPunct="1"/>
            <a:r>
              <a:rPr lang="es-ES" sz="3200" b="1" smtClean="0">
                <a:solidFill>
                  <a:srgbClr val="002060"/>
                </a:solidFill>
              </a:rPr>
              <a:t>Acceso abierto: escenario para el editor</a:t>
            </a:r>
            <a:endParaRPr lang="es-ES" b="1" smtClean="0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23850" y="1196975"/>
            <a:ext cx="8482013" cy="518953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" sz="2400" b="1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z="2400" b="1" smtClean="0">
                <a:solidFill>
                  <a:schemeClr val="tx2"/>
                </a:solidFill>
              </a:rPr>
              <a:t>Conclusión operativa: en este marco legal y tecnológico, las alternativas son: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z="2400" b="1" smtClean="0">
                <a:solidFill>
                  <a:schemeClr val="tx2"/>
                </a:solidFill>
              </a:rPr>
              <a:t>	</a:t>
            </a:r>
            <a:r>
              <a:rPr lang="es-ES" sz="2400" smtClean="0">
                <a:solidFill>
                  <a:schemeClr val="tx2"/>
                </a:solidFill>
              </a:rPr>
              <a:t>-editar en acceso abierto (</a:t>
            </a:r>
            <a:r>
              <a:rPr lang="es-ES" sz="2400" b="1" smtClean="0">
                <a:solidFill>
                  <a:schemeClr val="tx2"/>
                </a:solidFill>
              </a:rPr>
              <a:t>libros</a:t>
            </a:r>
            <a:r>
              <a:rPr lang="es-ES" sz="2400" smtClean="0">
                <a:solidFill>
                  <a:schemeClr val="tx2"/>
                </a:solidFill>
              </a:rPr>
              <a:t> y </a:t>
            </a:r>
            <a:r>
              <a:rPr lang="es-ES" sz="2400" b="1" smtClean="0">
                <a:solidFill>
                  <a:schemeClr val="tx2"/>
                </a:solidFill>
              </a:rPr>
              <a:t>revistas</a:t>
            </a:r>
            <a:r>
              <a:rPr lang="es-ES" sz="2400" smtClean="0">
                <a:solidFill>
                  <a:schemeClr val="tx2"/>
                </a:solidFill>
              </a:rPr>
              <a:t>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z="2400" smtClean="0">
                <a:solidFill>
                  <a:schemeClr val="tx2"/>
                </a:solidFill>
              </a:rPr>
              <a:t>	-editar comercialmente (</a:t>
            </a:r>
            <a:r>
              <a:rPr lang="es-ES" sz="2400" b="1" smtClean="0">
                <a:solidFill>
                  <a:schemeClr val="tx2"/>
                </a:solidFill>
              </a:rPr>
              <a:t>libros</a:t>
            </a:r>
            <a:r>
              <a:rPr lang="es-ES" sz="2400" smtClean="0">
                <a:solidFill>
                  <a:schemeClr val="tx2"/>
                </a:solidFill>
              </a:rPr>
              <a:t> con PVP en librerías digitales o plataformas de distribución de contenidos digitales; </a:t>
            </a:r>
            <a:r>
              <a:rPr lang="es-ES" sz="2400" b="1" smtClean="0">
                <a:solidFill>
                  <a:schemeClr val="tx2"/>
                </a:solidFill>
              </a:rPr>
              <a:t>revistas</a:t>
            </a:r>
            <a:r>
              <a:rPr lang="es-ES" sz="2400" smtClean="0">
                <a:solidFill>
                  <a:schemeClr val="tx2"/>
                </a:solidFill>
              </a:rPr>
              <a:t> con embargo y PVP mientras dure el embargo);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z="2400" smtClean="0">
                <a:solidFill>
                  <a:schemeClr val="tx2"/>
                </a:solidFill>
              </a:rPr>
              <a:t>	Así pues: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z="2400" smtClean="0">
                <a:solidFill>
                  <a:schemeClr val="tx2"/>
                </a:solidFill>
              </a:rPr>
              <a:t>	-</a:t>
            </a:r>
            <a:r>
              <a:rPr lang="es-ES" sz="2400" b="1" smtClean="0">
                <a:solidFill>
                  <a:schemeClr val="tx2"/>
                </a:solidFill>
              </a:rPr>
              <a:t>libros digitales </a:t>
            </a:r>
            <a:r>
              <a:rPr lang="es-ES" sz="2400" smtClean="0">
                <a:solidFill>
                  <a:schemeClr val="tx2"/>
                </a:solidFill>
              </a:rPr>
              <a:t>comerciales en bibliotecas: o el editor lo envía para préstamo y/o la biblioteca lo adquiere;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z="2400" smtClean="0">
                <a:solidFill>
                  <a:schemeClr val="tx2"/>
                </a:solidFill>
              </a:rPr>
              <a:t>	-</a:t>
            </a:r>
            <a:r>
              <a:rPr lang="es-ES" sz="2400" b="1" smtClean="0">
                <a:solidFill>
                  <a:schemeClr val="tx2"/>
                </a:solidFill>
              </a:rPr>
              <a:t>revistas digitales</a:t>
            </a:r>
            <a:r>
              <a:rPr lang="es-ES" sz="2400" smtClean="0">
                <a:solidFill>
                  <a:schemeClr val="tx2"/>
                </a:solidFill>
              </a:rPr>
              <a:t>: acceso abierto / embargo: acceso por rango de IP.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" sz="240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" sz="240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" sz="240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" sz="240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23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Wingdings 2"/>
              <a:buChar char=""/>
              <a:defRPr/>
            </a:pPr>
            <a:endParaRPr lang="es-E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850" y="0"/>
            <a:ext cx="8512175" cy="11255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>OJS </a:t>
            </a:r>
            <a:r>
              <a:rPr lang="es-ES" b="1" i="1" smtClean="0">
                <a:solidFill>
                  <a:srgbClr val="FF0000"/>
                </a:solidFill>
              </a:rPr>
              <a:t>es</a:t>
            </a:r>
            <a:r>
              <a:rPr lang="es-ES" b="1" smtClean="0">
                <a:solidFill>
                  <a:srgbClr val="002060"/>
                </a:solidFill>
              </a:rPr>
              <a:t> una biblioteca: tecnologías que desdibujan límites</a:t>
            </a:r>
            <a:endParaRPr lang="es-ES" b="1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482013" cy="4829175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Clr>
                <a:srgbClr val="111618"/>
              </a:buClr>
              <a:buFont typeface="Wingdings 2" pitchFamily="18" charset="2"/>
              <a:buNone/>
              <a:defRPr/>
            </a:pPr>
            <a:r>
              <a:rPr lang="es-ES" b="1" smtClean="0"/>
              <a:t>¿Qué es una biblioteca?</a:t>
            </a:r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  <a:defRPr/>
            </a:pPr>
            <a:r>
              <a:rPr lang="es-ES" b="1" smtClean="0"/>
              <a:t>Ley 10/2007</a:t>
            </a:r>
            <a:r>
              <a:rPr lang="es-ES" sz="2800" b="1" smtClean="0"/>
              <a:t> de junio de lectura, libro y biblioteca</a:t>
            </a:r>
            <a:r>
              <a:rPr lang="es-ES" b="1" smtClean="0"/>
              <a:t>, art. 2. Definiciones</a:t>
            </a:r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  <a:defRPr/>
            </a:pPr>
            <a:r>
              <a:rPr lang="es-ES" b="1" smtClean="0"/>
              <a:t>g)</a:t>
            </a:r>
            <a:r>
              <a:rPr lang="es-ES" smtClean="0"/>
              <a:t> Biblioteca es una estructura organizativa que, mediante los procesos y servicios técnicamente apropiados, tiene como misión facilitar el acceso en igualdad de oportunidades de toda la ciudadanía a documentos publicados o difundidos en cualquier soporte.</a:t>
            </a:r>
            <a:endParaRPr lang="es-ES" b="1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  <a:defRPr/>
            </a:pPr>
            <a:r>
              <a:rPr lang="es-ES" b="1" smtClean="0"/>
              <a:t>h)</a:t>
            </a:r>
            <a:r>
              <a:rPr lang="es-ES" smtClean="0"/>
              <a:t> Bibliotecas digitales: son colecciones organizadas de contenidos digitales que se ponen a disposición del público. Pueden contener materiales digitalizados, tales como ejemplares digitales de libros u otro material documental procedente de bibliotecas, archivos y museos, o basarse en </a:t>
            </a:r>
            <a:r>
              <a:rPr lang="es-ES" i="1" smtClean="0"/>
              <a:t>información producida directamente en formato digital</a:t>
            </a:r>
            <a:r>
              <a:rPr lang="es-ES" smtClean="0"/>
              <a:t>.</a:t>
            </a:r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  <a:defRPr/>
            </a:pPr>
            <a:endParaRPr lang="es-ES" smtClean="0"/>
          </a:p>
          <a:p>
            <a:pPr lvl="1" eaLnBrk="1" hangingPunct="1">
              <a:buClr>
                <a:srgbClr val="111618"/>
              </a:buClr>
              <a:buFont typeface="Wingdings" pitchFamily="2" charset="2"/>
              <a:buNone/>
              <a:defRPr/>
            </a:pPr>
            <a:endParaRPr lang="es-ES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  <a:defRPr/>
            </a:pPr>
            <a:endParaRPr lang="es-ES" sz="2500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  <a:defRPr/>
            </a:pPr>
            <a:endParaRPr lang="es-ES" sz="2200" smtClean="0"/>
          </a:p>
          <a:p>
            <a:pPr lvl="1" eaLnBrk="1" hangingPunct="1">
              <a:buClr>
                <a:srgbClr val="111618"/>
              </a:buClr>
              <a:defRPr/>
            </a:pPr>
            <a:endParaRPr lang="es-ES" smtClean="0"/>
          </a:p>
          <a:p>
            <a:pPr lvl="1" eaLnBrk="1" hangingPunct="1">
              <a:buClr>
                <a:srgbClr val="111618"/>
              </a:buClr>
              <a:buFont typeface="Wingdings" pitchFamily="2" charset="2"/>
              <a:buNone/>
              <a:defRPr/>
            </a:pPr>
            <a:endParaRPr lang="es-ES" smtClean="0"/>
          </a:p>
          <a:p>
            <a:pPr lvl="1" eaLnBrk="1" hangingPunct="1">
              <a:buClr>
                <a:srgbClr val="111618"/>
              </a:buClr>
              <a:defRPr/>
            </a:pPr>
            <a:endParaRPr 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850" y="0"/>
            <a:ext cx="8512175" cy="11255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>OJS </a:t>
            </a:r>
            <a:r>
              <a:rPr lang="es-ES" b="1" i="1" smtClean="0">
                <a:solidFill>
                  <a:srgbClr val="FF0000"/>
                </a:solidFill>
              </a:rPr>
              <a:t>es</a:t>
            </a:r>
            <a:r>
              <a:rPr lang="es-ES" b="1" smtClean="0">
                <a:solidFill>
                  <a:srgbClr val="002060"/>
                </a:solidFill>
              </a:rPr>
              <a:t> una biblioteca: tecnologías que desdibujan límites</a:t>
            </a:r>
            <a:endParaRPr lang="es-ES" b="1">
              <a:solidFill>
                <a:srgbClr val="002060"/>
              </a:solidFill>
            </a:endParaRPr>
          </a:p>
        </p:txBody>
      </p:sp>
      <p:sp>
        <p:nvSpPr>
          <p:cNvPr id="25602" name="4 Marcador de contenido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482013" cy="4829175"/>
          </a:xfrm>
        </p:spPr>
        <p:txBody>
          <a:bodyPr/>
          <a:lstStyle/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r>
              <a:rPr lang="es-ES" b="1" smtClean="0"/>
              <a:t>El editor ya no es sólo </a:t>
            </a:r>
            <a:r>
              <a:rPr lang="es-ES" b="1" i="1" smtClean="0"/>
              <a:t>productor</a:t>
            </a:r>
            <a:r>
              <a:rPr lang="es-ES" b="1" smtClean="0"/>
              <a:t> sino también </a:t>
            </a:r>
            <a:r>
              <a:rPr lang="es-ES" b="1" i="1" smtClean="0"/>
              <a:t>administrador</a:t>
            </a:r>
            <a:r>
              <a:rPr lang="es-ES" b="1" smtClean="0"/>
              <a:t> de contenidos</a:t>
            </a:r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r>
              <a:rPr lang="es-ES" smtClean="0">
                <a:hlinkClick r:id="rId2"/>
              </a:rPr>
              <a:t>Rev{USC}, Portal dixital de revistas da USC</a:t>
            </a:r>
            <a:endParaRPr lang="es-ES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r>
              <a:rPr lang="es-ES" smtClean="0">
                <a:hlinkClick r:id="rId3"/>
              </a:rPr>
              <a:t>Poli[Papers]. Univ. Politec. Valencia</a:t>
            </a:r>
            <a:endParaRPr lang="es-ES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endParaRPr lang="es-ES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r>
              <a:rPr lang="es-ES" smtClean="0"/>
              <a:t>OMP también es una biblioteca</a:t>
            </a:r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r>
              <a:rPr lang="es-ES" smtClean="0">
                <a:hlinkClick r:id="rId4"/>
              </a:rPr>
              <a:t>Portal de libros electrónicos, Univ. de Chile</a:t>
            </a:r>
            <a:endParaRPr lang="es-ES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endParaRPr lang="es-ES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endParaRPr lang="es-ES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endParaRPr lang="es-ES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endParaRPr lang="es-ES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endParaRPr lang="es-ES" smtClean="0"/>
          </a:p>
          <a:p>
            <a:pPr lvl="1" eaLnBrk="1" hangingPunct="1">
              <a:buClr>
                <a:srgbClr val="111618"/>
              </a:buClr>
              <a:buFont typeface="Wingdings" pitchFamily="2" charset="2"/>
              <a:buNone/>
            </a:pPr>
            <a:endParaRPr lang="es-ES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endParaRPr lang="es-ES" sz="2500" smtClean="0"/>
          </a:p>
          <a:p>
            <a:pPr eaLnBrk="1" hangingPunct="1">
              <a:buClr>
                <a:srgbClr val="111618"/>
              </a:buClr>
              <a:buFont typeface="Wingdings 2" pitchFamily="18" charset="2"/>
              <a:buNone/>
            </a:pPr>
            <a:endParaRPr lang="es-ES" sz="2200" smtClean="0"/>
          </a:p>
          <a:p>
            <a:pPr lvl="1" eaLnBrk="1" hangingPunct="1">
              <a:buClr>
                <a:srgbClr val="111618"/>
              </a:buClr>
            </a:pPr>
            <a:endParaRPr lang="es-ES" smtClean="0"/>
          </a:p>
          <a:p>
            <a:pPr lvl="1" eaLnBrk="1" hangingPunct="1">
              <a:buClr>
                <a:srgbClr val="111618"/>
              </a:buClr>
              <a:buFont typeface="Wingdings" pitchFamily="2" charset="2"/>
              <a:buNone/>
            </a:pPr>
            <a:endParaRPr lang="es-ES" smtClean="0"/>
          </a:p>
          <a:p>
            <a:pPr lvl="1" eaLnBrk="1" hangingPunct="1">
              <a:buClr>
                <a:srgbClr val="111618"/>
              </a:buClr>
            </a:pPr>
            <a:endParaRPr 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850" y="0"/>
            <a:ext cx="8512175" cy="11255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>Plataformas de préstamo / </a:t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>plataformas de intercambio</a:t>
            </a:r>
            <a:endParaRPr lang="es-ES" b="1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23850" y="1484313"/>
            <a:ext cx="8482013" cy="4902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s-ES" b="1" smtClean="0">
                <a:solidFill>
                  <a:schemeClr val="tx2"/>
                </a:solidFill>
              </a:rPr>
              <a:t>	-</a:t>
            </a:r>
            <a:r>
              <a:rPr lang="es-ES" smtClean="0">
                <a:solidFill>
                  <a:schemeClr val="tx2"/>
                </a:solidFill>
              </a:rPr>
              <a:t>El intercambio, como práctica más o menos estatuida entre los editores universitarios, permite en el ámbito impreso garantizar a las universidades, a coste reducido, el acceso gratuito de los usuarios a sus publicaciones (más de un préstamo concurrente implica venta);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s-ES" smtClean="0">
                <a:solidFill>
                  <a:schemeClr val="tx2"/>
                </a:solidFill>
              </a:rPr>
              <a:t>-¿cómo intercambiar libros digitales, </a:t>
            </a:r>
            <a:r>
              <a:rPr lang="es-ES" b="1" smtClean="0">
                <a:solidFill>
                  <a:schemeClr val="tx2"/>
                </a:solidFill>
              </a:rPr>
              <a:t>respetando la ley</a:t>
            </a:r>
            <a:r>
              <a:rPr lang="es-ES" smtClean="0">
                <a:solidFill>
                  <a:schemeClr val="tx2"/>
                </a:solidFill>
              </a:rPr>
              <a:t>? -Ley 10/2007: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s-ES" smtClean="0">
                <a:solidFill>
                  <a:schemeClr val="tx2"/>
                </a:solidFill>
              </a:rPr>
              <a:t>Art.2.2. Las bibliotecas de titularidad pública o que pertenezcan a instituciones docentes integradas en el sistema educativo español, no precisarán autorización de los titulares de derechos por los préstamos que realicen […] quedando además eximidas de cualquier remuneración a los autores.</a:t>
            </a:r>
          </a:p>
          <a:p>
            <a:pPr eaLnBrk="1" hangingPunct="1">
              <a:lnSpc>
                <a:spcPct val="80000"/>
              </a:lnSpc>
              <a:buClr>
                <a:srgbClr val="111618"/>
              </a:buClr>
              <a:buFont typeface="Wingdings 2" pitchFamily="18" charset="2"/>
              <a:buNone/>
            </a:pPr>
            <a:endParaRPr lang="es-ES" sz="2500" smtClean="0"/>
          </a:p>
          <a:p>
            <a:pPr eaLnBrk="1" hangingPunct="1">
              <a:lnSpc>
                <a:spcPct val="80000"/>
              </a:lnSpc>
              <a:buClr>
                <a:srgbClr val="111618"/>
              </a:buClr>
              <a:buFont typeface="Wingdings 2" pitchFamily="18" charset="2"/>
              <a:buNone/>
            </a:pPr>
            <a:endParaRPr lang="es-ES" sz="2500" smtClean="0"/>
          </a:p>
          <a:p>
            <a:pPr eaLnBrk="1" hangingPunct="1">
              <a:lnSpc>
                <a:spcPct val="80000"/>
              </a:lnSpc>
              <a:buClr>
                <a:srgbClr val="111618"/>
              </a:buClr>
              <a:buFont typeface="Wingdings 2" pitchFamily="18" charset="2"/>
              <a:buNone/>
            </a:pPr>
            <a:endParaRPr lang="es-ES" sz="2500" smtClean="0"/>
          </a:p>
          <a:p>
            <a:pPr lvl="1" eaLnBrk="1" hangingPunct="1">
              <a:lnSpc>
                <a:spcPct val="80000"/>
              </a:lnSpc>
              <a:buClr>
                <a:srgbClr val="111618"/>
              </a:buClr>
              <a:buFont typeface="Wingdings" pitchFamily="2" charset="2"/>
              <a:buNone/>
            </a:pPr>
            <a:endParaRPr lang="es-ES" sz="2000" smtClean="0"/>
          </a:p>
          <a:p>
            <a:pPr eaLnBrk="1" hangingPunct="1">
              <a:lnSpc>
                <a:spcPct val="80000"/>
              </a:lnSpc>
              <a:buClr>
                <a:srgbClr val="111618"/>
              </a:buClr>
              <a:buFont typeface="Wingdings 2" pitchFamily="18" charset="2"/>
              <a:buNone/>
            </a:pPr>
            <a:endParaRPr lang="es-ES" sz="2300" smtClean="0"/>
          </a:p>
          <a:p>
            <a:pPr eaLnBrk="1" hangingPunct="1">
              <a:lnSpc>
                <a:spcPct val="80000"/>
              </a:lnSpc>
              <a:buClr>
                <a:srgbClr val="111618"/>
              </a:buClr>
              <a:buFont typeface="Wingdings 2" pitchFamily="18" charset="2"/>
              <a:buNone/>
            </a:pPr>
            <a:endParaRPr lang="es-ES" sz="2000" smtClean="0"/>
          </a:p>
          <a:p>
            <a:pPr lvl="1" eaLnBrk="1" hangingPunct="1">
              <a:lnSpc>
                <a:spcPct val="80000"/>
              </a:lnSpc>
              <a:buClr>
                <a:srgbClr val="111618"/>
              </a:buClr>
            </a:pPr>
            <a:endParaRPr lang="es-ES" sz="2000" smtClean="0"/>
          </a:p>
          <a:p>
            <a:pPr lvl="1" eaLnBrk="1" hangingPunct="1">
              <a:lnSpc>
                <a:spcPct val="80000"/>
              </a:lnSpc>
              <a:buClr>
                <a:srgbClr val="111618"/>
              </a:buClr>
              <a:buFont typeface="Wingdings" pitchFamily="2" charset="2"/>
              <a:buNone/>
            </a:pPr>
            <a:endParaRPr lang="es-ES" sz="2000" smtClean="0"/>
          </a:p>
          <a:p>
            <a:pPr lvl="1" eaLnBrk="1" hangingPunct="1">
              <a:lnSpc>
                <a:spcPct val="80000"/>
              </a:lnSpc>
              <a:buClr>
                <a:srgbClr val="111618"/>
              </a:buClr>
            </a:pPr>
            <a:endParaRPr lang="es-E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850" y="0"/>
            <a:ext cx="8512175" cy="11255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>Plataformas de préstamo / </a:t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>plataformas de intercambio</a:t>
            </a:r>
            <a:endParaRPr lang="es-ES" b="1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23850" y="1484313"/>
            <a:ext cx="8482013" cy="4902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r>
              <a:rPr lang="es-ES" sz="2900" smtClean="0"/>
              <a:t>Convencionalmente: la red de intercambio -&gt; presencia en bibliotecas [préstamo].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r>
              <a:rPr lang="es-ES" sz="2900" smtClean="0"/>
              <a:t>Objetivo de los editores universitarios en el contexto digital: asegurar la integración de nuestros libros digitales en bibliotecas.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r>
              <a:rPr lang="es-ES" sz="2900" smtClean="0"/>
              <a:t>Para ello, necesitamos del desarrollo de plataformas bibliotecarias donde integrar nuestros libros: </a:t>
            </a:r>
            <a:r>
              <a:rPr lang="es-ES" sz="2900" smtClean="0">
                <a:hlinkClick r:id="rId2"/>
              </a:rPr>
              <a:t>cielo. usal.es</a:t>
            </a:r>
            <a:endParaRPr lang="es-ES" sz="29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endParaRPr lang="es-ES" sz="29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endParaRPr lang="es-ES" sz="29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endParaRPr lang="es-ES" sz="2900" smtClean="0"/>
          </a:p>
          <a:p>
            <a:pPr marL="548640" lvl="1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"/>
              <a:buNone/>
              <a:defRPr/>
            </a:pPr>
            <a:endParaRPr lang="es-ES" sz="24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endParaRPr lang="es-ES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endParaRPr lang="es-ES" sz="2400" smtClean="0"/>
          </a:p>
          <a:p>
            <a:pPr marL="548640" lvl="1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"/>
              <a:buChar char=""/>
              <a:defRPr/>
            </a:pPr>
            <a:endParaRPr lang="es-ES" sz="2400" smtClean="0"/>
          </a:p>
          <a:p>
            <a:pPr marL="548640" lvl="1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"/>
              <a:buNone/>
              <a:defRPr/>
            </a:pPr>
            <a:endParaRPr lang="es-ES" sz="2400" smtClean="0"/>
          </a:p>
          <a:p>
            <a:pPr marL="548640" lvl="1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"/>
              <a:buChar char=""/>
              <a:defRPr/>
            </a:pPr>
            <a:endParaRPr lang="es-E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3 Título"/>
          <p:cNvSpPr>
            <a:spLocks noGrp="1"/>
          </p:cNvSpPr>
          <p:nvPr>
            <p:ph type="title"/>
          </p:nvPr>
        </p:nvSpPr>
        <p:spPr>
          <a:xfrm>
            <a:off x="323850" y="0"/>
            <a:ext cx="8512175" cy="1125538"/>
          </a:xfrm>
        </p:spPr>
        <p:txBody>
          <a:bodyPr/>
          <a:lstStyle/>
          <a:p>
            <a:pPr eaLnBrk="1" hangingPunct="1"/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endParaRPr lang="es-ES" b="1" smtClean="0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23850" y="1484313"/>
            <a:ext cx="8482013" cy="4902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endParaRPr lang="es-ES" sz="290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r>
              <a:rPr lang="es-ES" sz="2900" smtClean="0"/>
              <a:t>Gracias y a vuestra disposición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endParaRPr lang="es-ES" sz="290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r>
              <a:rPr lang="es-ES" sz="2400" smtClean="0"/>
              <a:t>Nos vemos en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r>
              <a:rPr lang="es-ES" sz="2400" smtClean="0"/>
              <a:t> </a:t>
            </a:r>
            <a:endParaRPr lang="es-ES" sz="29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endParaRPr lang="es-ES" sz="29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endParaRPr lang="es-ES" sz="29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endParaRPr lang="es-ES" sz="2900" smtClean="0"/>
          </a:p>
          <a:p>
            <a:pPr marL="548640" lvl="1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"/>
              <a:buNone/>
              <a:defRPr/>
            </a:pPr>
            <a:endParaRPr lang="es-ES" sz="24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endParaRPr lang="es-ES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 2"/>
              <a:buNone/>
              <a:defRPr/>
            </a:pPr>
            <a:endParaRPr lang="es-ES" sz="2400" smtClean="0"/>
          </a:p>
          <a:p>
            <a:pPr marL="548640" lvl="1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"/>
              <a:buChar char=""/>
              <a:defRPr/>
            </a:pPr>
            <a:endParaRPr lang="es-ES" sz="2400" smtClean="0"/>
          </a:p>
          <a:p>
            <a:pPr marL="548640" lvl="1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"/>
              <a:buNone/>
              <a:defRPr/>
            </a:pPr>
            <a:endParaRPr lang="es-ES" sz="2400" smtClean="0"/>
          </a:p>
          <a:p>
            <a:pPr marL="548640" lvl="1" indent="-274320"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buFont typeface="Wingdings"/>
              <a:buChar char=""/>
              <a:defRPr/>
            </a:pPr>
            <a:endParaRPr lang="es-ES" sz="2400" smtClean="0"/>
          </a:p>
        </p:txBody>
      </p:sp>
      <p:pic>
        <p:nvPicPr>
          <p:cNvPr id="28675" name="5 Imagen" descr="faceboo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3716338"/>
            <a:ext cx="7191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6 Imagen" descr="twitt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3716338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7 Imagen" descr="linkedin-mejora-busqueda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6825" y="3644900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288" y="404813"/>
            <a:ext cx="8440737" cy="7254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>Bibliotecas y editoriales universitarias: límites y sinergias</a:t>
            </a:r>
            <a:endParaRPr lang="es-ES" b="1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180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b="1" smtClean="0">
                <a:solidFill>
                  <a:schemeClr val="tx2"/>
                </a:solidFill>
              </a:rPr>
              <a:t>Sinergia</a:t>
            </a:r>
            <a:r>
              <a:rPr lang="es-ES" smtClean="0">
                <a:solidFill>
                  <a:schemeClr val="tx2"/>
                </a:solidFill>
              </a:rPr>
              <a:t>: 1. Concurso activo y concertado de varios órganos para realizar una función. 2. Acción de dos o más causas cuyo efecto es superior a la suma de los efectos individuales (</a:t>
            </a:r>
            <a:r>
              <a:rPr lang="es-ES" i="1" smtClean="0">
                <a:solidFill>
                  <a:schemeClr val="tx2"/>
                </a:solidFill>
              </a:rPr>
              <a:t>DRAE</a:t>
            </a:r>
            <a:r>
              <a:rPr lang="es-ES" smtClean="0">
                <a:solidFill>
                  <a:schemeClr val="tx2"/>
                </a:solidFill>
              </a:rPr>
              <a:t>).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mtClean="0">
              <a:solidFill>
                <a:schemeClr val="tx2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mtClean="0">
              <a:solidFill>
                <a:schemeClr val="tx2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arenR"/>
              <a:defRPr/>
            </a:pPr>
            <a:endParaRPr lang="es-ES" smtClean="0">
              <a:solidFill>
                <a:schemeClr val="tx2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arenR"/>
              <a:defRPr/>
            </a:pPr>
            <a:endParaRPr lang="es-ES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ES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288" y="404813"/>
            <a:ext cx="8440737" cy="7254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>Bibliotecas y editoriales universitarias: límites y sinergias</a:t>
            </a:r>
            <a:endParaRPr lang="es-ES" b="1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180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es-ES" smtClean="0">
                <a:solidFill>
                  <a:schemeClr val="bg2">
                    <a:lumMod val="50000"/>
                  </a:schemeClr>
                </a:solidFill>
              </a:rPr>
              <a:t>1. Repositorios: un marco clave de colaboración. Papel de las bibliotecas y papel de los editores.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s-ES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s-ES" smtClean="0">
                <a:solidFill>
                  <a:schemeClr val="bg2">
                    <a:lumMod val="50000"/>
                  </a:schemeClr>
                </a:solidFill>
              </a:rPr>
              <a:t>2. Administradores de contenidos y productores de contenidos: bibliotecas, editores universitarios y acceso abierto.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s-ES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s-ES" smtClean="0">
                <a:solidFill>
                  <a:schemeClr val="bg2">
                    <a:lumMod val="50000"/>
                  </a:schemeClr>
                </a:solidFill>
              </a:rPr>
              <a:t>3. </a:t>
            </a:r>
            <a:r>
              <a:rPr lang="es-ES" i="1" smtClean="0">
                <a:solidFill>
                  <a:schemeClr val="bg2">
                    <a:lumMod val="50000"/>
                  </a:schemeClr>
                </a:solidFill>
              </a:rPr>
              <a:t>OJS</a:t>
            </a:r>
            <a:r>
              <a:rPr lang="es-ES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ES" i="1" smtClean="0">
                <a:solidFill>
                  <a:schemeClr val="bg2">
                    <a:lumMod val="50000"/>
                  </a:schemeClr>
                </a:solidFill>
              </a:rPr>
              <a:t>es</a:t>
            </a:r>
            <a:r>
              <a:rPr lang="es-ES" smtClean="0">
                <a:solidFill>
                  <a:schemeClr val="bg2">
                    <a:lumMod val="50000"/>
                  </a:schemeClr>
                </a:solidFill>
              </a:rPr>
              <a:t> una biblioteca: desarrollos tecnológicos que desdibujan fronteras.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s-ES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s-ES" smtClean="0">
                <a:solidFill>
                  <a:schemeClr val="bg2">
                    <a:lumMod val="50000"/>
                  </a:schemeClr>
                </a:solidFill>
              </a:rPr>
              <a:t>4. Plataformas de préstamo bibliotecario y/o plataformas de intercambio científico.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mtClean="0">
              <a:solidFill>
                <a:schemeClr val="tx2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arenR"/>
              <a:defRPr/>
            </a:pPr>
            <a:endParaRPr lang="es-ES" smtClean="0">
              <a:solidFill>
                <a:schemeClr val="tx2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arenR"/>
              <a:defRPr/>
            </a:pPr>
            <a:endParaRPr lang="es-ES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ES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96275" cy="10080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200" b="1" smtClean="0">
                <a:solidFill>
                  <a:srgbClr val="002060"/>
                </a:solidFill>
              </a:rPr>
              <a:t/>
            </a:r>
            <a:br>
              <a:rPr lang="es-ES" sz="3200" b="1" smtClean="0">
                <a:solidFill>
                  <a:srgbClr val="002060"/>
                </a:solidFill>
              </a:rPr>
            </a:br>
            <a:r>
              <a:rPr lang="es-ES" sz="3200" b="1" smtClean="0">
                <a:solidFill>
                  <a:srgbClr val="002060"/>
                </a:solidFill>
              </a:rPr>
              <a:t/>
            </a:r>
            <a:br>
              <a:rPr lang="es-ES" sz="3200" b="1" smtClean="0">
                <a:solidFill>
                  <a:srgbClr val="002060"/>
                </a:solidFill>
              </a:rPr>
            </a:br>
            <a:r>
              <a:rPr lang="es-ES" sz="3200" b="1" smtClean="0">
                <a:solidFill>
                  <a:srgbClr val="002060"/>
                </a:solidFill>
              </a:rPr>
              <a:t/>
            </a:r>
            <a:br>
              <a:rPr lang="es-ES" sz="3200" b="1" smtClean="0">
                <a:solidFill>
                  <a:srgbClr val="002060"/>
                </a:solidFill>
              </a:rPr>
            </a:br>
            <a:r>
              <a:rPr lang="es-ES" sz="3200" b="1" smtClean="0">
                <a:solidFill>
                  <a:srgbClr val="002060"/>
                </a:solidFill>
              </a:rPr>
              <a:t/>
            </a:r>
            <a:br>
              <a:rPr lang="es-ES" sz="3200" b="1" smtClean="0">
                <a:solidFill>
                  <a:srgbClr val="002060"/>
                </a:solidFill>
              </a:rPr>
            </a:br>
            <a:r>
              <a:rPr lang="es-ES" sz="3200" b="1" smtClean="0">
                <a:solidFill>
                  <a:srgbClr val="002060"/>
                </a:solidFill>
              </a:rPr>
              <a:t/>
            </a:r>
            <a:br>
              <a:rPr lang="es-ES" sz="3200" b="1" smtClean="0">
                <a:solidFill>
                  <a:srgbClr val="002060"/>
                </a:solidFill>
              </a:rPr>
            </a:br>
            <a:r>
              <a:rPr lang="es-ES" sz="3200" b="1" smtClean="0">
                <a:solidFill>
                  <a:srgbClr val="002060"/>
                </a:solidFill>
              </a:rPr>
              <a:t/>
            </a:r>
            <a:br>
              <a:rPr lang="es-ES" sz="3200" b="1" smtClean="0">
                <a:solidFill>
                  <a:srgbClr val="002060"/>
                </a:solidFill>
              </a:rPr>
            </a:br>
            <a:r>
              <a:rPr lang="es-ES" sz="2700" b="1" smtClean="0">
                <a:solidFill>
                  <a:srgbClr val="002060"/>
                </a:solidFill>
              </a:rPr>
              <a:t/>
            </a:r>
            <a:br>
              <a:rPr lang="es-ES" sz="2700" b="1" smtClean="0">
                <a:solidFill>
                  <a:srgbClr val="002060"/>
                </a:solidFill>
              </a:rPr>
            </a:br>
            <a:r>
              <a:rPr lang="es-ES" sz="3100" b="1" smtClean="0">
                <a:solidFill>
                  <a:srgbClr val="002060"/>
                </a:solidFill>
              </a:rPr>
              <a:t>Repositorios en acceso abierto: un marco clave de colaboración</a:t>
            </a:r>
            <a:endParaRPr lang="es-ES" sz="3100" b="1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b="1" smtClean="0">
                <a:solidFill>
                  <a:schemeClr val="tx2"/>
                </a:solidFill>
              </a:rPr>
              <a:t>	-</a:t>
            </a:r>
            <a:r>
              <a:rPr lang="es-ES" smtClean="0">
                <a:solidFill>
                  <a:schemeClr val="tx2"/>
                </a:solidFill>
              </a:rPr>
              <a:t>Punto de partida: un repositorio </a:t>
            </a:r>
            <a:r>
              <a:rPr lang="es-ES" b="1" i="1" smtClean="0">
                <a:solidFill>
                  <a:srgbClr val="FF0000"/>
                </a:solidFill>
              </a:rPr>
              <a:t>es</a:t>
            </a:r>
            <a:r>
              <a:rPr lang="es-ES" smtClean="0">
                <a:solidFill>
                  <a:schemeClr val="tx2"/>
                </a:solidFill>
              </a:rPr>
              <a:t> una biblioteca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mtClean="0">
                <a:solidFill>
                  <a:schemeClr val="tx2"/>
                </a:solidFill>
              </a:rPr>
              <a:t>	-Liderazgo natural: biblioteca universitaria</a:t>
            </a:r>
          </a:p>
          <a:p>
            <a:pPr eaLnBrk="1" hangingPunct="1">
              <a:buClrTx/>
              <a:defRPr/>
            </a:pPr>
            <a:r>
              <a:rPr lang="es-ES" sz="2100" smtClean="0"/>
              <a:t>Proceso: a) Redacción de una normativa; b) ejecución técnica.</a:t>
            </a:r>
          </a:p>
          <a:p>
            <a:pPr eaLnBrk="1" hangingPunct="1">
              <a:buClr>
                <a:srgbClr val="111618"/>
              </a:buClr>
              <a:defRPr/>
            </a:pPr>
            <a:r>
              <a:rPr lang="es-ES" sz="2100" smtClean="0"/>
              <a:t>Actores del proceso: </a:t>
            </a:r>
          </a:p>
          <a:p>
            <a:pPr lvl="1" eaLnBrk="1" hangingPunct="1">
              <a:buClr>
                <a:srgbClr val="111618"/>
              </a:buClr>
              <a:defRPr/>
            </a:pPr>
            <a:r>
              <a:rPr lang="es-ES" b="1" smtClean="0"/>
              <a:t>biblioteca universitaria</a:t>
            </a:r>
            <a:r>
              <a:rPr lang="es-ES" smtClean="0"/>
              <a:t>: </a:t>
            </a:r>
            <a:r>
              <a:rPr lang="es-ES" smtClean="0">
                <a:solidFill>
                  <a:srgbClr val="FF0000"/>
                </a:solidFill>
              </a:rPr>
              <a:t>administradores</a:t>
            </a:r>
            <a:r>
              <a:rPr lang="es-ES" smtClean="0"/>
              <a:t> de contenidos;</a:t>
            </a:r>
          </a:p>
          <a:p>
            <a:pPr lvl="1" eaLnBrk="1" hangingPunct="1">
              <a:buClr>
                <a:srgbClr val="111618"/>
              </a:buClr>
              <a:defRPr/>
            </a:pPr>
            <a:r>
              <a:rPr lang="es-ES" b="1" smtClean="0"/>
              <a:t>editorial universitaria: </a:t>
            </a:r>
            <a:r>
              <a:rPr lang="es-ES" smtClean="0">
                <a:solidFill>
                  <a:srgbClr val="FF0000"/>
                </a:solidFill>
              </a:rPr>
              <a:t>productores</a:t>
            </a:r>
            <a:r>
              <a:rPr lang="es-ES" smtClean="0"/>
              <a:t> de contenidos;</a:t>
            </a:r>
          </a:p>
          <a:p>
            <a:pPr lvl="1" eaLnBrk="1" hangingPunct="1">
              <a:buClr>
                <a:srgbClr val="111618"/>
              </a:buClr>
              <a:defRPr/>
            </a:pPr>
            <a:r>
              <a:rPr lang="es-ES" b="1" smtClean="0"/>
              <a:t>profesores e investigadores</a:t>
            </a:r>
            <a:r>
              <a:rPr lang="es-ES" smtClean="0"/>
              <a:t>: </a:t>
            </a:r>
            <a:r>
              <a:rPr lang="es-ES" smtClean="0">
                <a:solidFill>
                  <a:srgbClr val="FF0000"/>
                </a:solidFill>
              </a:rPr>
              <a:t>autores </a:t>
            </a:r>
            <a:r>
              <a:rPr lang="es-ES" smtClean="0"/>
              <a:t>de contenidos [autoarchivo].</a:t>
            </a:r>
          </a:p>
          <a:p>
            <a:pPr eaLnBrk="1" hangingPunct="1">
              <a:buClr>
                <a:srgbClr val="111618"/>
              </a:buClr>
              <a:defRPr/>
            </a:pPr>
            <a:r>
              <a:rPr lang="es-ES" sz="2100" smtClean="0"/>
              <a:t>Desarrollador técnico del proceso: </a:t>
            </a:r>
          </a:p>
          <a:p>
            <a:pPr lvl="1" eaLnBrk="1" hangingPunct="1">
              <a:buClr>
                <a:srgbClr val="111618"/>
              </a:buClr>
              <a:defRPr/>
            </a:pPr>
            <a:r>
              <a:rPr lang="es-ES" smtClean="0"/>
              <a:t>Área de Tecnologías de Información y Comunicación (ATIC).</a:t>
            </a:r>
          </a:p>
          <a:p>
            <a:pPr eaLnBrk="1" hangingPunct="1">
              <a:buClr>
                <a:srgbClr val="111618"/>
              </a:buClr>
              <a:defRPr/>
            </a:pPr>
            <a:r>
              <a:rPr lang="es-ES" sz="2200" smtClean="0"/>
              <a:t>Asesor del proceso: </a:t>
            </a:r>
          </a:p>
          <a:p>
            <a:pPr lvl="1" eaLnBrk="1" hangingPunct="1">
              <a:buClr>
                <a:srgbClr val="111618"/>
              </a:buClr>
              <a:defRPr/>
            </a:pPr>
            <a:r>
              <a:rPr lang="es-ES" smtClean="0"/>
              <a:t>Asesoría Jurídica.</a:t>
            </a:r>
          </a:p>
          <a:p>
            <a:pPr lvl="1" eaLnBrk="1" hangingPunct="1">
              <a:buClr>
                <a:srgbClr val="111618"/>
              </a:buClr>
              <a:defRPr/>
            </a:pPr>
            <a:endParaRPr lang="es-ES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180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E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3 Título"/>
          <p:cNvSpPr>
            <a:spLocks noGrp="1"/>
          </p:cNvSpPr>
          <p:nvPr>
            <p:ph type="title"/>
          </p:nvPr>
        </p:nvSpPr>
        <p:spPr>
          <a:xfrm>
            <a:off x="539750" y="0"/>
            <a:ext cx="8296275" cy="1196975"/>
          </a:xfrm>
        </p:spPr>
        <p:txBody>
          <a:bodyPr/>
          <a:lstStyle/>
          <a:p>
            <a:pPr eaLnBrk="1" hangingPunct="1"/>
            <a:r>
              <a:rPr lang="es-ES" sz="2800" b="1" smtClean="0">
                <a:solidFill>
                  <a:srgbClr val="002060"/>
                </a:solidFill>
              </a:rPr>
              <a:t>Repositorios en acceso abierto: un marco clave de colaboración </a:t>
            </a:r>
            <a:endParaRPr lang="es-ES" sz="3000" b="1" smtClean="0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s-ES" sz="2400" smtClean="0"/>
              <a:t>Proceso: </a:t>
            </a:r>
            <a:r>
              <a:rPr lang="es-ES" sz="2400" smtClean="0">
                <a:hlinkClick r:id="rId2"/>
              </a:rPr>
              <a:t>normativa de </a:t>
            </a:r>
            <a:r>
              <a:rPr lang="es-ES" sz="2400" i="1" smtClean="0">
                <a:hlinkClick r:id="rId2"/>
              </a:rPr>
              <a:t>Minerva. Repositorio de la USC</a:t>
            </a:r>
            <a:r>
              <a:rPr lang="es-ES" sz="2400" smtClean="0"/>
              <a:t>, aprobada en Consello de Goberno USC, 22.12.11. 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endParaRPr lang="es-ES" sz="1900" smtClean="0"/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es-ES" sz="1900" b="1" smtClean="0"/>
              <a:t>Art. 3. Comisión del Repositorio</a:t>
            </a:r>
            <a:r>
              <a:rPr lang="es-ES" sz="1900" smtClean="0"/>
              <a:t>: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es-ES" sz="1900" smtClean="0"/>
              <a:t>Presidente: 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es-ES" sz="1900" smtClean="0"/>
              <a:t>-Vicerrector de Investigación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es-ES" sz="1900" smtClean="0"/>
              <a:t>Vocales: 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es-ES" sz="1900" smtClean="0"/>
              <a:t>-Dirección de la Biblioteca Universitaria.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es-ES" sz="1900" smtClean="0"/>
              <a:t>-Dirección del Servicio de Publicaciones.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es-ES" sz="1900" smtClean="0"/>
              <a:t>-Dirección del Archivo Universitario.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es-ES" sz="1900" smtClean="0"/>
              <a:t>-Dirección del Centro de Tecnologías del Aprendizaje.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es-ES" sz="1900" smtClean="0"/>
              <a:t>-Dirección del Área TIC.</a:t>
            </a:r>
          </a:p>
          <a:p>
            <a:pPr lvl="1" eaLnBrk="1" hangingPunct="1">
              <a:buClr>
                <a:srgbClr val="111618"/>
              </a:buClr>
              <a:defRPr/>
            </a:pPr>
            <a:endParaRPr lang="es-ES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180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E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3 Título"/>
          <p:cNvSpPr>
            <a:spLocks noGrp="1"/>
          </p:cNvSpPr>
          <p:nvPr>
            <p:ph type="title"/>
          </p:nvPr>
        </p:nvSpPr>
        <p:spPr>
          <a:xfrm>
            <a:off x="539750" y="0"/>
            <a:ext cx="8296275" cy="1196975"/>
          </a:xfrm>
        </p:spPr>
        <p:txBody>
          <a:bodyPr/>
          <a:lstStyle/>
          <a:p>
            <a:pPr eaLnBrk="1" hangingPunct="1"/>
            <a:r>
              <a:rPr lang="es-ES" sz="2800" b="1" smtClean="0">
                <a:solidFill>
                  <a:srgbClr val="002060"/>
                </a:solidFill>
              </a:rPr>
              <a:t>Repositorios en acceso abierto: un marco clave de colaboración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smtClean="0">
                <a:solidFill>
                  <a:schemeClr val="tx2"/>
                </a:solidFill>
                <a:hlinkClick r:id="rId2"/>
              </a:rPr>
              <a:t>III Plan Estratégico REBIUN 2020</a:t>
            </a:r>
            <a:endParaRPr lang="es-ES" sz="280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2800" smtClean="0">
                <a:solidFill>
                  <a:schemeClr val="tx2"/>
                </a:solidFill>
              </a:rPr>
              <a:t>Línea estratégica 2: </a:t>
            </a:r>
            <a:r>
              <a:rPr lang="es-ES" sz="2800" smtClean="0"/>
              <a:t>Soporte a la docencia, aprendizaje e investigación y gestión</a:t>
            </a:r>
            <a:endParaRPr lang="es-ES" sz="2800" smtClean="0">
              <a:solidFill>
                <a:schemeClr val="tx2"/>
              </a:solidFill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s-ES" sz="2300" smtClean="0"/>
              <a:t>Objetivo 4 [coord. Mabela Casal, directora de la BUSC]: Promover mandatos y políticas institucionales de acceso abierto a la producción científica de cada universidad para incrementar la visibilidad y el impacto de la universidad.</a:t>
            </a:r>
          </a:p>
          <a:p>
            <a:pPr lvl="1" eaLnBrk="1" hangingPunct="1">
              <a:buClr>
                <a:srgbClr val="111618"/>
              </a:buClr>
              <a:defRPr/>
            </a:pPr>
            <a:endParaRPr lang="es-ES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180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E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850" y="0"/>
            <a:ext cx="8512175" cy="11255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sz="3600" b="1" smtClean="0">
                <a:solidFill>
                  <a:srgbClr val="002060"/>
                </a:solidFill>
              </a:rPr>
              <a:t>Acceso abierto: marco jurídico-normativo</a:t>
            </a:r>
            <a:endParaRPr lang="es-ES" b="1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482013" cy="4829175"/>
          </a:xfrm>
        </p:spPr>
        <p:txBody>
          <a:bodyPr>
            <a:normAutofit fontScale="4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3500" b="1" smtClean="0">
                <a:solidFill>
                  <a:schemeClr val="tx2"/>
                </a:solidFill>
              </a:rPr>
              <a:t>Acceso abierto: marco jurídico-normativo para los editores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3500" smtClean="0">
                <a:solidFill>
                  <a:schemeClr val="tx2"/>
                </a:solidFill>
                <a:hlinkClick r:id="rId2"/>
              </a:rPr>
              <a:t>Ley 14/2011, 01.06.11 de la Ciencia, la Tecnología y la Innovación</a:t>
            </a:r>
            <a:endParaRPr lang="es-ES" sz="350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3500" smtClean="0"/>
              <a:t>Artículo 37. </a:t>
            </a:r>
            <a:r>
              <a:rPr lang="es-ES" sz="3500" i="1" smtClean="0"/>
              <a:t>Difusión en acceso abierto.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3500" smtClean="0"/>
              <a:t>1. Los agentes públicos del Sistema Español de Ciencia, Tecnología e Innovación impulsarán el desarrollo de repositorios, propios o compartidos, de acceso abierto a las publicaciones de su personal de investigación, y establecerán sistemas que permitan conectarlos con iniciativas similares de ámbito nacional e internacional.</a:t>
            </a:r>
            <a:endParaRPr lang="es-ES" sz="350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3500" smtClean="0"/>
              <a:t>2. El personal de investigación cuya actividad investigadora esté financiada mayoritariamente con fondos de los Presupuestos Generales del Estado </a:t>
            </a:r>
            <a:r>
              <a:rPr lang="es-ES" sz="3500" b="1" smtClean="0"/>
              <a:t>hará pública una versión digital de la versión final de los contenidos que le hayan sido aceptados para publicación en publicaciones de investigación seriadas o periódicas, tan pronto como resulte posible, pero no más tarde de doce meses después de la fecha oficial de publicación.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3500" b="1" smtClean="0"/>
              <a:t>3. La versión electrónica se hará pública en repositorios de acceso abierto reconocidos en el campo de conocimiento en el que se ha desarrollado la investigación, o en repositorios institucionales de acceso abierto.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3500" smtClean="0"/>
              <a:t>4. La versión electrónica pública podrá ser empleada por las Administraciones Públicas en sus procesos de evaluación.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3500" smtClean="0"/>
              <a:t>5. El Ministerio de Ciencia e Innovación facilitará el acceso centralizado a los repositorios, y su conexión con iniciativas similares nacionales e internacionales.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3500" smtClean="0"/>
              <a:t>6. Lo anterior se entiende sin perjuicio de los acuerdos en virtud de los cuales se hayan podido atribuir o transferir a terceros los derechos sobre las publicaciones, y no será de aplicación cuando los derechos sobre los resultados de la actividad de investigación, desarrollo e innovación sean susceptibles de protección.</a:t>
            </a:r>
            <a:endParaRPr lang="es-ES" sz="350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6"/>
              </a:buClr>
              <a:buFont typeface="Wingdings 2"/>
              <a:buNone/>
              <a:defRPr/>
            </a:pPr>
            <a:endParaRPr lang="es-ES" sz="29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Wingdings 2"/>
              <a:buChar char=""/>
              <a:defRPr/>
            </a:pPr>
            <a:endParaRPr lang="es-E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850" y="0"/>
            <a:ext cx="8512175" cy="11255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sz="3200" b="1" smtClean="0">
                <a:solidFill>
                  <a:srgbClr val="002060"/>
                </a:solidFill>
              </a:rPr>
              <a:t> Acceso abierto: marco jurídico-normativo</a:t>
            </a:r>
            <a:endParaRPr lang="es-ES" b="1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482013" cy="4829175"/>
          </a:xfrm>
        </p:spPr>
        <p:txBody>
          <a:bodyPr>
            <a:normAutofit fontScale="3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z="4400" b="1" smtClean="0">
                <a:solidFill>
                  <a:schemeClr val="tx2"/>
                </a:solidFill>
              </a:rPr>
              <a:t>Acceso abierto: marco jurídico-normativo para los editores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" sz="490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4900" smtClean="0">
                <a:solidFill>
                  <a:schemeClr val="tx2"/>
                </a:solidFill>
              </a:rPr>
              <a:t>Real Decreto 99/2011 por el que se regulan las enseñanzas oficiales de doctorado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4900" smtClean="0"/>
              <a:t>Artículo 14. Una vez aprobada la tesis doctoral, la universidad se ocupará de su archivo en formato electrónico abierto en un repositorio institucional y remitirá, en formato electrónico, un ejemplar de la misma así como toda la información complementaria que fuera necesaria al Ministerio de Educación a los efectos oportunos.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490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4900" smtClean="0">
                <a:solidFill>
                  <a:schemeClr val="tx2"/>
                </a:solidFill>
              </a:rPr>
              <a:t>Ley 2/2011 de Economía Sostenible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s-ES" sz="4900" smtClean="0"/>
              <a:t>Artículo 54. </a:t>
            </a:r>
            <a:r>
              <a:rPr lang="es-ES" sz="4900" i="1" smtClean="0"/>
              <a:t>Titularidad y carácter patrimonial de los resultados de la actividad investigadora y del derecho a solicitar los correspondientes títulos de propiedad industrial e intelectual para su protección.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4900" smtClean="0"/>
              <a:t>1. </a:t>
            </a:r>
            <a:r>
              <a:rPr lang="es-ES" sz="4900" b="1" smtClean="0"/>
              <a:t>Los resultados de las actividades de investigación, desarrollo e innovación </a:t>
            </a:r>
            <a:r>
              <a:rPr lang="es-ES" sz="4900" smtClean="0"/>
              <a:t>a las que se refiere el artículo anterior, </a:t>
            </a:r>
            <a:r>
              <a:rPr lang="es-ES" sz="4900" b="1" smtClean="0"/>
              <a:t>así como el derecho a solicitar los títulos de propiedad industrial </a:t>
            </a:r>
            <a:r>
              <a:rPr lang="es-ES" sz="4900" smtClean="0"/>
              <a:t>adecuados para su protección jurídica </a:t>
            </a:r>
            <a:r>
              <a:rPr lang="es-ES" sz="4900" b="1" smtClean="0"/>
              <a:t>pertenecerán a las entidades </a:t>
            </a:r>
            <a:r>
              <a:rPr lang="es-ES" sz="4900" smtClean="0"/>
              <a:t>cuyos investigadores los hayan obtenido en el ejercicio de las funciones que les son propias.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4900" smtClean="0"/>
              <a:t>2. </a:t>
            </a:r>
            <a:r>
              <a:rPr lang="es-ES" sz="4900" b="1" smtClean="0"/>
              <a:t>Los derechos de explotación relativos a la propiedad intelectual corresponderán a las entidades </a:t>
            </a:r>
            <a:r>
              <a:rPr lang="es-ES" sz="4900" smtClean="0"/>
              <a:t>en que el autor haya desarrollado una relación de servicios, en los términos y con el alcance previsto en la legislación sobre propiedad intelectual.</a:t>
            </a:r>
            <a:endParaRPr lang="es-ES" sz="490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23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Wingdings 2"/>
              <a:buChar char=""/>
              <a:defRPr/>
            </a:pPr>
            <a:endParaRPr lang="es-E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850" y="0"/>
            <a:ext cx="8512175" cy="11255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b="1" smtClean="0">
                <a:solidFill>
                  <a:srgbClr val="002060"/>
                </a:solidFill>
              </a:rPr>
              <a:t/>
            </a:r>
            <a:br>
              <a:rPr lang="es-ES" b="1" smtClean="0">
                <a:solidFill>
                  <a:srgbClr val="002060"/>
                </a:solidFill>
              </a:rPr>
            </a:br>
            <a:r>
              <a:rPr lang="es-ES" sz="3200" b="1" smtClean="0">
                <a:solidFill>
                  <a:srgbClr val="002060"/>
                </a:solidFill>
              </a:rPr>
              <a:t> Acceso abierto: acciones </a:t>
            </a:r>
            <a:br>
              <a:rPr lang="es-ES" sz="3200" b="1" smtClean="0">
                <a:solidFill>
                  <a:srgbClr val="002060"/>
                </a:solidFill>
              </a:rPr>
            </a:br>
            <a:r>
              <a:rPr lang="es-ES" sz="3200" b="1" smtClean="0">
                <a:solidFill>
                  <a:srgbClr val="002060"/>
                </a:solidFill>
              </a:rPr>
              <a:t>editoriales de la USC</a:t>
            </a:r>
            <a:endParaRPr lang="es-ES" b="1">
              <a:solidFill>
                <a:srgbClr val="00206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482013" cy="482917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smtClean="0"/>
              <a:t>Entre 2008-10: digitalización del fondo de </a:t>
            </a:r>
            <a:r>
              <a:rPr lang="es-ES" sz="2800" smtClean="0">
                <a:hlinkClick r:id="rId2"/>
              </a:rPr>
              <a:t>revistas </a:t>
            </a:r>
            <a:r>
              <a:rPr lang="es-ES" sz="2800" smtClean="0"/>
              <a:t>y obras colectivas (actas de congresos; libros de homenaje). Se recabó autorización escrita de los directores o coordinadores.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smtClean="0"/>
              <a:t>En noviembre de 2011: edición del </a:t>
            </a:r>
            <a:r>
              <a:rPr lang="es-ES" sz="2800" smtClean="0">
                <a:hlinkClick r:id="rId3"/>
              </a:rPr>
              <a:t>primer libro digital </a:t>
            </a:r>
            <a:r>
              <a:rPr lang="es-ES" sz="2800" smtClean="0"/>
              <a:t>nativo en acceso abierto.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smtClean="0"/>
              <a:t>Desde 2007 alojamiento voluntario de tesis doctorales en acceso abierto; desde febrero de 2011 alojamiento obligatorio en </a:t>
            </a:r>
            <a:r>
              <a:rPr lang="es-ES" sz="2800" smtClean="0">
                <a:hlinkClick r:id="rId2"/>
              </a:rPr>
              <a:t>acceso abierto de tesis doctorales</a:t>
            </a:r>
            <a:r>
              <a:rPr lang="es-ES" sz="280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smtClean="0"/>
              <a:t>A 28.05.13: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s-ES" sz="2300" smtClean="0"/>
              <a:t>5259  artículos de revistas.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s-ES" sz="2300" smtClean="0"/>
              <a:t>914  tesis doctorales.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s-ES" sz="2300" smtClean="0"/>
              <a:t>22 libros digitales nativos.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230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Wingdings 2"/>
              <a:buChar char=""/>
              <a:defRPr/>
            </a:pPr>
            <a:endParaRPr lang="es-E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4214</TotalTime>
  <Words>1321</Words>
  <Application>Microsoft Office PowerPoint</Application>
  <PresentationFormat>On-screen Show (4:3)</PresentationFormat>
  <Paragraphs>163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Plantilla de diseño</vt:lpstr>
      </vt:variant>
      <vt:variant>
        <vt:i4>12</vt:i4>
      </vt:variant>
      <vt:variant>
        <vt:lpstr>Títulos de diapositiva</vt:lpstr>
      </vt:variant>
      <vt:variant>
        <vt:i4>16</vt:i4>
      </vt:variant>
    </vt:vector>
  </HeadingPairs>
  <TitlesOfParts>
    <vt:vector size="33" baseType="lpstr">
      <vt:lpstr>Arial</vt:lpstr>
      <vt:lpstr>Georgia</vt:lpstr>
      <vt:lpstr>Wingdings 2</vt:lpstr>
      <vt:lpstr>Wingdings</vt:lpstr>
      <vt:lpstr>Calibri</vt:lpstr>
      <vt:lpstr>Civil</vt:lpstr>
      <vt:lpstr>Civil</vt:lpstr>
      <vt:lpstr>Civil</vt:lpstr>
      <vt:lpstr>Civil</vt:lpstr>
      <vt:lpstr>Civil</vt:lpstr>
      <vt:lpstr>Civil</vt:lpstr>
      <vt:lpstr>Civil</vt:lpstr>
      <vt:lpstr>Civil</vt:lpstr>
      <vt:lpstr>Civil</vt:lpstr>
      <vt:lpstr>Civil</vt:lpstr>
      <vt:lpstr>Civil</vt:lpstr>
      <vt:lpstr>Civil</vt:lpstr>
      <vt:lpstr>Bibliotecas y editoriales universitarias en el contexto digital: límites y sinergias Madrid, 6 de junio de 2013 </vt:lpstr>
      <vt:lpstr> Bibliotecas y editoriales universitarias: límites y sinergias</vt:lpstr>
      <vt:lpstr> Bibliotecas y editoriales universitarias: límites y sinergias</vt:lpstr>
      <vt:lpstr>       Repositorios en acceso abierto: un marco clave de colaboración</vt:lpstr>
      <vt:lpstr>Repositorios en acceso abierto: un marco clave de colaboración </vt:lpstr>
      <vt:lpstr>Repositorios en acceso abierto: un marco clave de colaboración</vt:lpstr>
      <vt:lpstr>  Acceso abierto: marco jurídico-normativo</vt:lpstr>
      <vt:lpstr>   Acceso abierto: marco jurídico-normativo</vt:lpstr>
      <vt:lpstr>   Acceso abierto: acciones  editoriales de la USC</vt:lpstr>
      <vt:lpstr>Acceso abierto: escenario para el editor</vt:lpstr>
      <vt:lpstr>Acceso abierto: escenario para el editor</vt:lpstr>
      <vt:lpstr>  OJS es una biblioteca: tecnologías que desdibujan límites</vt:lpstr>
      <vt:lpstr>  OJS es una biblioteca: tecnologías que desdibujan límites</vt:lpstr>
      <vt:lpstr> Plataformas de préstamo /  plataformas de intercambio</vt:lpstr>
      <vt:lpstr> Plataformas de préstamo /  plataformas de intercambio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de acceso abierto en la USC</dc:title>
  <dc:creator>Juan Luis Blanco Valdés</dc:creator>
  <cp:lastModifiedBy>Juan L. Blanco Valdés</cp:lastModifiedBy>
  <cp:revision>34</cp:revision>
  <dcterms:created xsi:type="dcterms:W3CDTF">2013-01-13T16:32:41Z</dcterms:created>
  <dcterms:modified xsi:type="dcterms:W3CDTF">2013-06-05T10:04:56Z</dcterms:modified>
</cp:coreProperties>
</file>